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3" r:id="rId3"/>
    <p:sldId id="274" r:id="rId4"/>
    <p:sldId id="275" r:id="rId5"/>
    <p:sldId id="298" r:id="rId6"/>
    <p:sldId id="276" r:id="rId7"/>
    <p:sldId id="277" r:id="rId8"/>
    <p:sldId id="280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4" r:id="rId19"/>
    <p:sldId id="295" r:id="rId20"/>
    <p:sldId id="288" r:id="rId21"/>
    <p:sldId id="291" r:id="rId22"/>
    <p:sldId id="292" r:id="rId23"/>
    <p:sldId id="296" r:id="rId24"/>
    <p:sldId id="297" r:id="rId25"/>
    <p:sldId id="29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BF1"/>
    <a:srgbClr val="4C6065"/>
    <a:srgbClr val="E20026"/>
    <a:srgbClr val="FF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/>
    <p:restoredTop sz="86433"/>
  </p:normalViewPr>
  <p:slideViewPr>
    <p:cSldViewPr snapToGrid="0" snapToObjects="1" showGuides="1">
      <p:cViewPr varScale="1">
        <p:scale>
          <a:sx n="69" d="100"/>
          <a:sy n="69" d="100"/>
        </p:scale>
        <p:origin x="128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6" d="100"/>
          <a:sy n="166" d="100"/>
        </p:scale>
        <p:origin x="5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5FEAED-992E-DF46-B10F-52D7F7ABEE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168F8E9-C595-E641-95CA-454D6E13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F1B22-003A-ED46-AA74-398503F2F989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D5A089-BBCE-D34A-8F8C-B3FA212811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272BC2-D2F3-9B47-BC0F-05C431E35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C1CF4-DA3B-D14E-81DD-1B49A22AFB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093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0D4E3-0A00-DB4B-A86B-E36C749F3497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F77E-2A6B-2649-B734-1FBC21E69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7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F77E-2A6B-2649-B734-1FBC21E697F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9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italialovessicurezza.it/risorse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AE37AEE-A7CA-9643-A3FC-7D7ED71C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316"/>
          <a:stretch/>
        </p:blipFill>
        <p:spPr>
          <a:xfrm>
            <a:off x="0" y="5244726"/>
            <a:ext cx="12192000" cy="161327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0D7E89B-E401-DB40-B321-4B70E091977A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C7541-B520-4347-978A-5597DBC202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1181" y="681777"/>
            <a:ext cx="5440033" cy="89985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41BA6C3-A6CA-3AEF-1580-EA9816B57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909" r="40527"/>
          <a:stretch/>
        </p:blipFill>
        <p:spPr>
          <a:xfrm>
            <a:off x="0" y="1784837"/>
            <a:ext cx="12192000" cy="5073163"/>
          </a:xfrm>
          <a:prstGeom prst="rect">
            <a:avLst/>
          </a:prstGeom>
        </p:spPr>
      </p:pic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D5C43D8-9785-7090-290D-D95CC71DFD66}"/>
              </a:ext>
            </a:extLst>
          </p:cNvPr>
          <p:cNvSpPr/>
          <p:nvPr userDrawn="1"/>
        </p:nvSpPr>
        <p:spPr>
          <a:xfrm>
            <a:off x="2900857" y="5677689"/>
            <a:ext cx="5240215" cy="7473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3ECFB1-2C64-575B-AD4D-F7B0808BA4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1060" y="2253409"/>
            <a:ext cx="4398633" cy="8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4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885051-EA12-4848-906C-C5EE18F8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AE86DE-34AD-C745-9285-D6521AA1F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6419A9-6823-DB46-9DA0-8DC6882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4715BE-EDCE-654D-B3A5-D7565181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3B9261-A2BC-C343-9064-E17E886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4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A27D9-7884-AA44-BD8E-1FBA0032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6EE9A2-F105-204D-896E-942C5FB30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EFA28B-1424-7141-849C-1E8A82306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C8030F-3418-A242-9835-F226EAA1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BF4B4-2946-AE48-A65C-14BCCD3F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2CDE4-84D8-3549-8415-3344C645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78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A2172-CB06-B14E-9CCE-4ACF61E3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E97205-B17D-1946-BD84-EF956809F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6C58925-2422-4F42-91F3-61FF538BC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271F47-4606-0B4E-A7D0-F3D76F335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7C0B769-4873-1544-9ABC-5C63A0746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7EBBA55-CF16-5F43-96DD-B1F194E8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2737379-831B-9845-B34A-8BA79A20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EFDC98-9113-0C41-AB93-9B0E4DB6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207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1F1DE-C17A-8E40-8583-062354EF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56533-7F49-5E40-8E95-524B4CBD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B454C0-D17B-2D47-B45B-32628AAA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67F6B8-1FF3-D543-B4B4-51592CF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18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E02027-2726-C04A-945E-D26AC8DB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22F4CA-4F4D-3D44-AE13-61E7379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512B27-66FF-2247-AF5B-77936D08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4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EA0DC-7B28-6A40-9C01-CF92E522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F768ED-8EF1-9447-99B7-D7982FDDB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8EC8B1-9C1F-3948-B011-BF16765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4F63E-A91E-BA43-8489-EC33E7C7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597F55-3D9D-9C48-B77A-A10019A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127A48-B27B-124A-AB1E-2680003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33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149C1-B3B5-2E4D-911E-B8A2CF9E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B7A1412-68D3-8B45-9396-6CA552893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20427-B1B5-B945-8DF3-8A630FEB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28BAA1-2F07-3A45-B613-7F89F814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6E6E76-525E-DF41-977C-B4CABE11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EA2173-2D0B-3741-A579-E80E5DF0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5373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4DAF1-9812-BD44-B26E-0B81A8E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E4930C-4D35-AF4C-939D-8C930EBE6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1E65BA-75A2-1F4C-8A35-95DFA490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59C35B-C141-CF43-B646-7FA56874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92B874-4136-334B-B614-5E1D1EED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61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FB8191-742E-A547-B4DE-9D6290E63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06CB5E9-562C-0B4B-B8AF-B4A34DF0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AD6C85-EDBF-9245-8129-CA121546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EAF55-CB76-904F-846B-59FA5991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DA3A9A-946B-754B-BB38-D5D5963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55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79039"/>
            <a:ext cx="12192000" cy="108701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1CB5302-BE10-6B45-B3A5-AFA2B8304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95793"/>
            <a:ext cx="12192000" cy="46574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487660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piattaforma per apprendere, mettere in pratica e diffondere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comportamenti sicuri.</a:t>
            </a:r>
            <a:endParaRPr lang="it-IT" sz="28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4378667"/>
            <a:ext cx="7210425" cy="195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>
                <a:solidFill>
                  <a:srgbClr val="4C6065"/>
                </a:solidFill>
                <a:latin typeface="+mn-lt"/>
              </a:rPr>
              <a:t>Come?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Condividendo l’importanza di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pensare ed agire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in sicurezza,  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diffondendo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sicuri,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coinvolgendo quante più persone possibile per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moltiplicare l’impatto positivo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804577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AI LA TUA PARTE 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contribuire anche tu a ridurre questi dati!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CD3C82-E747-1846-877F-00FB829D89B1}"/>
              </a:ext>
            </a:extLst>
          </p:cNvPr>
          <p:cNvSpPr txBox="1"/>
          <p:nvPr userDrawn="1"/>
        </p:nvSpPr>
        <p:spPr>
          <a:xfrm>
            <a:off x="792093" y="2853219"/>
            <a:ext cx="5700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numeri degli infortuni e degli incidenti mortali </a:t>
            </a:r>
            <a:b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ancora troppo alti: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E87868CF-BAB1-4740-8D83-47A0FCA91C06}"/>
              </a:ext>
            </a:extLst>
          </p:cNvPr>
          <p:cNvSpPr/>
          <p:nvPr userDrawn="1"/>
        </p:nvSpPr>
        <p:spPr>
          <a:xfrm rot="5400000">
            <a:off x="5956457" y="2919255"/>
            <a:ext cx="662050" cy="570733"/>
          </a:xfrm>
          <a:prstGeom prst="triangl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79FC08A-6CB4-274A-8E3E-74932DB4AD27}"/>
              </a:ext>
            </a:extLst>
          </p:cNvPr>
          <p:cNvSpPr txBox="1"/>
          <p:nvPr userDrawn="1"/>
        </p:nvSpPr>
        <p:spPr>
          <a:xfrm>
            <a:off x="6652845" y="2853219"/>
            <a:ext cx="5700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media si conta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vittima ogni 8 ore sul lavoro,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ogni 3 sulle strade. </a:t>
            </a:r>
            <a:b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7012441" y="4214356"/>
            <a:ext cx="5700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 comportamenti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creano cultura</a:t>
            </a:r>
            <a:r>
              <a:rPr lang="it-IT" sz="2400" dirty="0">
                <a:solidFill>
                  <a:schemeClr val="bg1"/>
                </a:solidFill>
              </a:rPr>
              <a:t>,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b="1" dirty="0">
                <a:solidFill>
                  <a:schemeClr val="bg1"/>
                </a:solidFill>
              </a:rPr>
              <a:t>TU</a:t>
            </a:r>
            <a:r>
              <a:rPr lang="it-IT" sz="2400" dirty="0">
                <a:solidFill>
                  <a:schemeClr val="bg1"/>
                </a:solidFill>
              </a:rPr>
              <a:t> contribuisci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a diffonderla.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56DA6495-F223-9046-B00B-0BAEC5F3D572}"/>
              </a:ext>
            </a:extLst>
          </p:cNvPr>
          <p:cNvSpPr txBox="1"/>
          <p:nvPr userDrawn="1"/>
        </p:nvSpPr>
        <p:spPr>
          <a:xfrm>
            <a:off x="1209187" y="45960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COS’È IL PORTALE «ITALIA LOVES SICUREZZA»? </a:t>
            </a:r>
            <a:endParaRPr lang="it-IT" sz="3600" b="0" spc="5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9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7109"/>
            <a:ext cx="12192000" cy="16115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530738"/>
            <a:ext cx="1004530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Nell’ambito della tua attività hai la possibilità di 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raggiungere tantissimi lavoratori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ogni giorno, in occasione di attività di consulenza, iniziative aziendali e momenti di formazione.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437736"/>
            <a:ext cx="7210425" cy="2023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4C6065"/>
                </a:solidFill>
                <a:latin typeface="+mn-lt"/>
              </a:rPr>
              <a:t>Sensibilizzarli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sul tema di salute e sicurezza,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Aiutarli a prendere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consapevolezza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 delle loro azioni e delle conseguenze,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Spronarli a mettere in atto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comportamenti sicuri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,</a:t>
            </a:r>
          </a:p>
          <a:p>
            <a:r>
              <a:rPr lang="it-IT" sz="2000" dirty="0">
                <a:solidFill>
                  <a:srgbClr val="4C6065"/>
                </a:solidFill>
                <a:latin typeface="+mn-lt"/>
              </a:rPr>
              <a:t>Facendoti supportare dal </a:t>
            </a:r>
            <a:r>
              <a:rPr lang="it-IT" sz="2000" b="1" dirty="0">
                <a:solidFill>
                  <a:srgbClr val="4C6065"/>
                </a:solidFill>
                <a:latin typeface="+mn-lt"/>
              </a:rPr>
              <a:t>materiale già predisposto </a:t>
            </a:r>
            <a:r>
              <a:rPr lang="it-IT" sz="2000" dirty="0">
                <a:solidFill>
                  <a:srgbClr val="4C6065"/>
                </a:solidFill>
                <a:latin typeface="+mn-lt"/>
              </a:rPr>
              <a:t>all’uso </a:t>
            </a:r>
            <a:br>
              <a:rPr lang="it-IT" sz="2000" dirty="0">
                <a:solidFill>
                  <a:srgbClr val="4C6065"/>
                </a:solidFill>
                <a:latin typeface="+mn-lt"/>
              </a:rPr>
            </a:br>
            <a:r>
              <a:rPr lang="it-IT" sz="2000" dirty="0">
                <a:solidFill>
                  <a:srgbClr val="4C6065"/>
                </a:solidFill>
                <a:latin typeface="+mn-lt"/>
              </a:rPr>
              <a:t>sulla piattaforma ILS.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00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907645-6509-1F4F-94F7-39409D3DC72D}"/>
              </a:ext>
            </a:extLst>
          </p:cNvPr>
          <p:cNvSpPr txBox="1"/>
          <p:nvPr userDrawn="1"/>
        </p:nvSpPr>
        <p:spPr>
          <a:xfrm>
            <a:off x="792093" y="3048263"/>
            <a:ext cx="11027601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b="1" i="0" dirty="0">
                <a:solidFill>
                  <a:srgbClr val="E2002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COSA PUOI FARE?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3BBBD0-11C6-0644-AD61-D76571179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7466741" y="3499550"/>
            <a:ext cx="4546667" cy="32973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914D861-6017-7F49-9DCC-A732F52F6C6D}"/>
              </a:ext>
            </a:extLst>
          </p:cNvPr>
          <p:cNvSpPr txBox="1"/>
          <p:nvPr userDrawn="1"/>
        </p:nvSpPr>
        <p:spPr>
          <a:xfrm>
            <a:off x="8002517" y="4375248"/>
            <a:ext cx="35692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Diventa anche TU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AGENTE attivo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del cambiamento!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64A1B66E-8A31-8448-B63B-5D49EC550CAA}"/>
              </a:ext>
            </a:extLst>
          </p:cNvPr>
          <p:cNvSpPr txBox="1">
            <a:spLocks/>
          </p:cNvSpPr>
          <p:nvPr userDrawn="1"/>
        </p:nvSpPr>
        <p:spPr>
          <a:xfrm>
            <a:off x="792092" y="5731982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i="1" dirty="0">
                <a:solidFill>
                  <a:srgbClr val="4C6065"/>
                </a:solidFill>
                <a:latin typeface="+mn-lt"/>
              </a:rPr>
              <a:t>Di seguito troverai una linea guida per la tua attività e una selezione di «ATTI» da utilizzare in diverse situazioni.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5C3C8-E5A7-A44A-AE05-3C109C97A688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IL TUO INGAGGIO</a:t>
            </a:r>
          </a:p>
        </p:txBody>
      </p:sp>
    </p:spTree>
    <p:extLst>
      <p:ext uri="{BB962C8B-B14F-4D97-AF65-F5344CB8AC3E}">
        <p14:creationId xmlns:p14="http://schemas.microsoft.com/office/powerpoint/2010/main" val="141485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COME SI FA</a:t>
            </a:r>
          </a:p>
        </p:txBody>
      </p:sp>
      <p:pic>
        <p:nvPicPr>
          <p:cNvPr id="36" name="Immagine 35" descr="Immagine che contiene testo, screenshot, bigliettodavisita&#10;&#10;Descrizione generata automaticamente">
            <a:extLst>
              <a:ext uri="{FF2B5EF4-FFF2-40B4-BE49-F238E27FC236}">
                <a16:creationId xmlns:a16="http://schemas.microsoft.com/office/drawing/2014/main" id="{CF228C50-F278-AD42-9C19-E0D7257019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3762" y="3001794"/>
            <a:ext cx="2586136" cy="347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1153740" y="1489168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Pochi semplici passaggi per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ingaggiare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 persone ad adottare un 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 virtuoso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termini di salute e sicurezza.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FA867D03-94B4-2892-E0D7-49BBBC3E15E2}"/>
              </a:ext>
            </a:extLst>
          </p:cNvPr>
          <p:cNvGrpSpPr/>
          <p:nvPr userDrawn="1"/>
        </p:nvGrpSpPr>
        <p:grpSpPr>
          <a:xfrm>
            <a:off x="465033" y="2774703"/>
            <a:ext cx="9144634" cy="2852116"/>
            <a:chOff x="465033" y="2774703"/>
            <a:chExt cx="9144634" cy="2852116"/>
          </a:xfrm>
        </p:grpSpPr>
        <p:sp>
          <p:nvSpPr>
            <p:cNvPr id="3" name="Segnaposto contenuto 2">
              <a:extLst>
                <a:ext uri="{FF2B5EF4-FFF2-40B4-BE49-F238E27FC236}">
                  <a16:creationId xmlns:a16="http://schemas.microsoft.com/office/drawing/2014/main" id="{387EE190-9AE2-76FA-470C-562E3A5AD9C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65033" y="2774703"/>
              <a:ext cx="9144634" cy="28521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CONSIGLIO: se ritieni utile inquadrare il contesto, presenta brevemente l’iniziativa e la piattaforma ILS con il materiale disponibile sul sito nella </a:t>
              </a:r>
              <a:r>
                <a:rPr lang="it-IT" sz="1800" b="0" dirty="0">
                  <a:solidFill>
                    <a:srgbClr val="E20026"/>
                  </a:solidFill>
                  <a:latin typeface="+mn-lt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sezione RISORSE</a:t>
              </a:r>
              <a:endParaRPr lang="it-IT" sz="1800" b="0" dirty="0">
                <a:solidFill>
                  <a:srgbClr val="E20026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Scegli l’atto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che 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vuoi proporre,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p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roietta la pagina corrispondente con lo specifico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</a:t>
              </a:r>
              <a:r>
                <a:rPr lang="it-IT" sz="1800" b="0" strike="noStrike" dirty="0">
                  <a:solidFill>
                    <a:srgbClr val="4C6065"/>
                  </a:solidFill>
                  <a:latin typeface="+mn-lt"/>
                </a:rPr>
                <a:t>,</a:t>
              </a:r>
              <a:endParaRPr lang="it-IT" sz="1800" b="0" dirty="0">
                <a:solidFill>
                  <a:srgbClr val="4C6065"/>
                </a:solidFill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chiedi di inquadrare il </a:t>
              </a:r>
              <a:r>
                <a:rPr lang="it-IT" sz="1800" b="1" dirty="0">
                  <a:solidFill>
                    <a:srgbClr val="4C6065"/>
                  </a:solidFill>
                  <a:latin typeface="+mn-lt"/>
                </a:rPr>
                <a:t>QR code </a:t>
              </a: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con lo smartphone (o fornisci il link per uso PC),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sz="1800" b="0" dirty="0">
                  <a:solidFill>
                    <a:srgbClr val="4C6065"/>
                  </a:solidFill>
                  <a:latin typeface="+mn-lt"/>
                </a:rPr>
                <a:t>leggi il testo e gli eventuali approfondimenti contenuti nell’apposita sezione,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invita la persone a contribuire in prima persona* cliccando sul bottone </a:t>
              </a:r>
              <a:r>
                <a:rPr lang="it-IT" sz="1800" b="1" kern="1200" dirty="0">
                  <a:solidFill>
                    <a:srgbClr val="E20026"/>
                  </a:solidFill>
                  <a:latin typeface="+mn-lt"/>
                  <a:ea typeface="+mn-ea"/>
                  <a:cs typeface="+mn-cs"/>
                </a:rPr>
                <a:t>«FACCIO LA MIA PARTE»</a:t>
              </a:r>
              <a:r>
                <a:rPr lang="it-IT" sz="1800" b="0" kern="1200" dirty="0">
                  <a:solidFill>
                    <a:srgbClr val="4C6065"/>
                  </a:solidFill>
                  <a:latin typeface="+mn-lt"/>
                  <a:ea typeface="+mn-ea"/>
                  <a:cs typeface="+mn-cs"/>
                </a:rPr>
                <a:t>, mettendo in pratica l’atto ed eventualmente lasciando un commento.</a:t>
              </a:r>
            </a:p>
          </p:txBody>
        </p:sp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0FC1994-FEA9-00F7-2642-510C17ED6154}"/>
                </a:ext>
              </a:extLst>
            </p:cNvPr>
            <p:cNvSpPr/>
            <p:nvPr userDrawn="1"/>
          </p:nvSpPr>
          <p:spPr>
            <a:xfrm>
              <a:off x="487418" y="3430825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A0B8FD1-3A17-D630-FFBA-3D7E2AE435E3}"/>
                </a:ext>
              </a:extLst>
            </p:cNvPr>
            <p:cNvSpPr/>
            <p:nvPr userDrawn="1"/>
          </p:nvSpPr>
          <p:spPr>
            <a:xfrm>
              <a:off x="488420" y="3808660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C9A6043B-4902-BB72-E2FC-8D50DF19EB13}"/>
                </a:ext>
              </a:extLst>
            </p:cNvPr>
            <p:cNvSpPr/>
            <p:nvPr userDrawn="1"/>
          </p:nvSpPr>
          <p:spPr>
            <a:xfrm>
              <a:off x="481468" y="419267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EF8C652B-04C4-CD5E-DBB8-EE5F237853DC}"/>
                </a:ext>
              </a:extLst>
            </p:cNvPr>
            <p:cNvSpPr/>
            <p:nvPr userDrawn="1"/>
          </p:nvSpPr>
          <p:spPr>
            <a:xfrm>
              <a:off x="478951" y="4553629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C79A8CD2-7287-575D-9DAA-DE67287D693D}"/>
                </a:ext>
              </a:extLst>
            </p:cNvPr>
            <p:cNvSpPr/>
            <p:nvPr userDrawn="1"/>
          </p:nvSpPr>
          <p:spPr>
            <a:xfrm>
              <a:off x="478951" y="4940887"/>
              <a:ext cx="271103" cy="252171"/>
            </a:xfrm>
            <a:prstGeom prst="ellipse">
              <a:avLst/>
            </a:prstGeom>
            <a:noFill/>
            <a:ln>
              <a:solidFill>
                <a:srgbClr val="E200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9147585" y="4768847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7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divi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AD8D2B43-AB45-E441-A832-CDB7EFE5741F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362B27F6-E23D-FC46-AF47-C47C21FFC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7CF62645-F739-804E-97F0-7B11B239A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181"/>
            <a:ext cx="12192000" cy="1253694"/>
          </a:xfrm>
          <a:prstGeom prst="rect">
            <a:avLst/>
          </a:prstGeom>
        </p:spPr>
      </p:pic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937E60F-70FC-1F42-BE5B-5B0DE5EE46AA}"/>
              </a:ext>
            </a:extLst>
          </p:cNvPr>
          <p:cNvSpPr txBox="1">
            <a:spLocks/>
          </p:cNvSpPr>
          <p:nvPr userDrawn="1"/>
        </p:nvSpPr>
        <p:spPr>
          <a:xfrm>
            <a:off x="465033" y="5916647"/>
            <a:ext cx="7437508" cy="65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0" i="1" dirty="0">
                <a:solidFill>
                  <a:srgbClr val="4C6065"/>
                </a:solidFill>
                <a:latin typeface="+mn-lt"/>
              </a:rPr>
              <a:t>* ai fini della sicurezza informatica, per interagire sulla piattaforma è necessario registrarsi con social login o email </a:t>
            </a:r>
          </a:p>
          <a:p>
            <a:pPr marL="0" indent="0">
              <a:buNone/>
            </a:pPr>
            <a:endParaRPr lang="it-IT" sz="1200" b="0" i="1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09FA020-20E9-5B43-B50B-251B8A70BA97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CHE IMPATTO GENERI?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84EB75-73D4-B5D9-6B1D-E851E12B96F2}"/>
              </a:ext>
            </a:extLst>
          </p:cNvPr>
          <p:cNvSpPr txBox="1"/>
          <p:nvPr userDrawn="1"/>
        </p:nvSpPr>
        <p:spPr>
          <a:xfrm>
            <a:off x="405827" y="1394433"/>
            <a:ext cx="1168923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Ricorda che oltre a FAR mettere in pratica gli atti, è importante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RACCONTARE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l’esperienza 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QUANTE PERSONE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sono state coinvolte.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11875E08-2002-3AAF-D345-7F2041A13E35}"/>
              </a:ext>
            </a:extLst>
          </p:cNvPr>
          <p:cNvSpPr/>
          <p:nvPr userDrawn="1"/>
        </p:nvSpPr>
        <p:spPr>
          <a:xfrm>
            <a:off x="7650684" y="4961968"/>
            <a:ext cx="825973" cy="585683"/>
          </a:xfrm>
          <a:prstGeom prst="rightArrow">
            <a:avLst/>
          </a:prstGeom>
          <a:solidFill>
            <a:srgbClr val="E20026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08D3DA4-321F-D1EA-2F67-16835CB273C1}"/>
              </a:ext>
            </a:extLst>
          </p:cNvPr>
          <p:cNvSpPr txBox="1"/>
          <p:nvPr userDrawn="1"/>
        </p:nvSpPr>
        <p:spPr>
          <a:xfrm>
            <a:off x="405827" y="2851167"/>
            <a:ext cx="7437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Perché?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Per la «matematica della moltiplicazione»: il cambiamento è un percorso tanto più potente quanto più elevato il numero di persone coinvolte.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Attiva il contatore del cambiamento!</a:t>
            </a: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endParaRPr lang="it-IT" sz="1800" b="0" kern="1200" dirty="0">
              <a:solidFill>
                <a:srgbClr val="4C6065"/>
              </a:solidFill>
              <a:latin typeface="+mn-lt"/>
              <a:ea typeface="+mn-ea"/>
              <a:cs typeface="+mn-cs"/>
            </a:endParaRP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Ogni volta che fai compiere un atto: </a:t>
            </a:r>
          </a:p>
          <a:p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ricordati di (far) </a:t>
            </a:r>
            <a:r>
              <a:rPr lang="it-IT" sz="1800" b="1" kern="1200" dirty="0">
                <a:solidFill>
                  <a:srgbClr val="E20026"/>
                </a:solidFill>
                <a:latin typeface="+mn-lt"/>
                <a:ea typeface="+mn-ea"/>
                <a:cs typeface="+mn-cs"/>
              </a:rPr>
              <a:t>indicare nei commenti il numero di persone coinvolte</a:t>
            </a:r>
            <a:r>
              <a:rPr lang="it-IT" sz="1800" b="0" kern="1200" dirty="0">
                <a:solidFill>
                  <a:srgbClr val="4C6065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C17BE8B-506F-600D-B6B1-C3C772C287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75403" y="4799480"/>
            <a:ext cx="2929016" cy="88082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14B60AC-DC25-1CD7-F73F-B707999D0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4421" y="2851167"/>
            <a:ext cx="3439998" cy="18082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2995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32599"/>
            <a:ext cx="12192000" cy="10080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E8F1CC-E1A9-B946-8634-DCAE8AB5252B}"/>
              </a:ext>
            </a:extLst>
          </p:cNvPr>
          <p:cNvSpPr txBox="1"/>
          <p:nvPr userDrawn="1"/>
        </p:nvSpPr>
        <p:spPr>
          <a:xfrm>
            <a:off x="1153740" y="1640380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ogni ATTO portato a termine, l’impegno viene premiato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D8A3A5A2-AE2D-9A44-ACA9-CBA7678D5EDD}"/>
              </a:ext>
            </a:extLst>
          </p:cNvPr>
          <p:cNvSpPr txBox="1">
            <a:spLocks/>
          </p:cNvSpPr>
          <p:nvPr userDrawn="1"/>
        </p:nvSpPr>
        <p:spPr>
          <a:xfrm>
            <a:off x="792092" y="3931186"/>
            <a:ext cx="6364384" cy="2444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Potrà scegliere di 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condividerlo in una premiazione o un’iniziativa aziendale,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su social network,</a:t>
            </a:r>
          </a:p>
          <a:p>
            <a:pPr marL="228600" indent="-228600"/>
            <a:r>
              <a:rPr lang="it-IT" sz="1800" b="0" dirty="0">
                <a:solidFill>
                  <a:srgbClr val="4C6065"/>
                </a:solidFill>
                <a:latin typeface="+mn-lt"/>
              </a:rPr>
              <a:t>oppure di stamparlo e inquadrarlo, </a:t>
            </a:r>
          </a:p>
          <a:p>
            <a:pPr marL="0" indent="0">
              <a:buNone/>
            </a:pPr>
            <a:r>
              <a:rPr lang="it-IT" sz="1800" b="0" dirty="0">
                <a:solidFill>
                  <a:srgbClr val="4C6065"/>
                </a:solidFill>
                <a:latin typeface="+mn-lt"/>
              </a:rPr>
              <a:t>così che anche </a:t>
            </a:r>
            <a:r>
              <a:rPr lang="it-IT" sz="1800" b="1" dirty="0">
                <a:solidFill>
                  <a:srgbClr val="4C6065"/>
                </a:solidFill>
                <a:latin typeface="+mn-lt"/>
              </a:rPr>
              <a:t>altre persone siano ispirate a fare altrettanto</a:t>
            </a:r>
            <a:r>
              <a:rPr lang="it-IT" sz="1800" b="0" dirty="0">
                <a:solidFill>
                  <a:srgbClr val="4C6065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228600" indent="-228600"/>
            <a:endParaRPr lang="it-IT" sz="1800" b="0" dirty="0">
              <a:solidFill>
                <a:srgbClr val="4C6065"/>
              </a:solidFill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800" b="0" dirty="0">
              <a:solidFill>
                <a:srgbClr val="4C6065"/>
              </a:solidFill>
              <a:latin typeface="+mn-lt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EA96AE-710C-6C4B-9F8B-303177904F44}"/>
              </a:ext>
            </a:extLst>
          </p:cNvPr>
          <p:cNvSpPr txBox="1"/>
          <p:nvPr userDrawn="1"/>
        </p:nvSpPr>
        <p:spPr>
          <a:xfrm>
            <a:off x="792093" y="2538738"/>
            <a:ext cx="11027601" cy="149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L’utente che clicca su </a:t>
            </a:r>
            <a:r>
              <a:rPr lang="it-IT" sz="2000" b="1" i="0" dirty="0">
                <a:solidFill>
                  <a:srgbClr val="E20026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«FACCIO LA MIA PARTE»</a:t>
            </a: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riceve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attestato di riconoscimento del proprio contributo </a:t>
            </a:r>
            <a:b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000" i="0" dirty="0">
                <a:solidFill>
                  <a:srgbClr val="4C6065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alla diffusione della cultura di salute e sicurezza.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it-IT" sz="2000" i="0" dirty="0">
              <a:solidFill>
                <a:srgbClr val="4C606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E6FB7E12-076A-2448-83C0-34499CFE3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7021" y="3137320"/>
            <a:ext cx="2590178" cy="3441118"/>
          </a:xfrm>
          <a:prstGeom prst="rect">
            <a:avLst/>
          </a:prstGeom>
        </p:spPr>
      </p:pic>
      <p:pic>
        <p:nvPicPr>
          <p:cNvPr id="25" name="Immagine 24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10E7207B-72FD-974F-89F3-8C3FC76E1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09"/>
          <a:stretch/>
        </p:blipFill>
        <p:spPr>
          <a:xfrm rot="703513">
            <a:off x="8440930" y="2301418"/>
            <a:ext cx="2094309" cy="335182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2232013-A5FB-014F-BED6-8E165E53B423}"/>
              </a:ext>
            </a:extLst>
          </p:cNvPr>
          <p:cNvSpPr txBox="1"/>
          <p:nvPr userDrawn="1"/>
        </p:nvSpPr>
        <p:spPr>
          <a:xfrm>
            <a:off x="1153740" y="527390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50" baseline="0" dirty="0">
                <a:solidFill>
                  <a:srgbClr val="E20026"/>
                </a:solidFill>
                <a:latin typeface="Impact" panose="020B0806030902050204" pitchFamily="34" charset="0"/>
              </a:rPr>
              <a:t>CONGRATULAZIONI!</a:t>
            </a:r>
          </a:p>
        </p:txBody>
      </p:sp>
    </p:spTree>
    <p:extLst>
      <p:ext uri="{BB962C8B-B14F-4D97-AF65-F5344CB8AC3E}">
        <p14:creationId xmlns:p14="http://schemas.microsoft.com/office/powerpoint/2010/main" val="419485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7B92F-7E96-E24C-9E29-76ABF44D3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93"/>
          <a:stretch/>
        </p:blipFill>
        <p:spPr>
          <a:xfrm>
            <a:off x="2263368" y="687007"/>
            <a:ext cx="7301545" cy="5295300"/>
          </a:xfrm>
          <a:prstGeom prst="rect">
            <a:avLst/>
          </a:prstGeom>
          <a:effectLst>
            <a:innerShdw blurRad="114300">
              <a:prstClr val="black">
                <a:alpha val="39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3AAC6E-969C-0E40-B998-A433BBF318B2}"/>
              </a:ext>
            </a:extLst>
          </p:cNvPr>
          <p:cNvSpPr txBox="1"/>
          <p:nvPr userDrawn="1"/>
        </p:nvSpPr>
        <p:spPr>
          <a:xfrm>
            <a:off x="1049412" y="2468041"/>
            <a:ext cx="10193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i="0" u="none" strike="noStrike" baseline="0" dirty="0">
                <a:solidFill>
                  <a:schemeClr val="bg1"/>
                </a:solidFill>
                <a:latin typeface="+mn-lt"/>
              </a:rPr>
              <a:t>GLI ATTI DI SALUTE E SICUREZZA</a:t>
            </a:r>
            <a:endParaRPr lang="it-IT" sz="3600" b="0" i="0" u="none" strike="noStrike" baseline="0" dirty="0">
              <a:solidFill>
                <a:schemeClr val="bg1"/>
              </a:solidFill>
              <a:latin typeface="Lucida Handwriting" panose="03010101010101010101" pitchFamily="66" charset="77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10A9ECB-0B3F-EA4D-BE9E-437790DBD4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61683" y="3604858"/>
            <a:ext cx="5168869" cy="6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1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3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C270353-02F3-764C-A27F-74DBAF397592}"/>
              </a:ext>
            </a:extLst>
          </p:cNvPr>
          <p:cNvSpPr/>
          <p:nvPr userDrawn="1"/>
        </p:nvSpPr>
        <p:spPr>
          <a:xfrm>
            <a:off x="0" y="0"/>
            <a:ext cx="12192000" cy="287867"/>
          </a:xfrm>
          <a:prstGeom prst="rect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62E0774-5DB3-2942-9436-EF9526C42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8836"/>
          <a:stretch/>
        </p:blipFill>
        <p:spPr>
          <a:xfrm flipH="1">
            <a:off x="0" y="6110634"/>
            <a:ext cx="12192000" cy="7473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8F54C19-B81E-E24F-9CB4-AD0C4ACD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996"/>
          <a:stretch/>
        </p:blipFill>
        <p:spPr>
          <a:xfrm>
            <a:off x="0" y="273353"/>
            <a:ext cx="12192000" cy="7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5472FC3-4C37-E34E-A545-6C9284C7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41C83B-A38C-0142-8984-65DB9B6D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0093E-B71C-3D4B-BE7F-D9AF0C2DA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2156-844F-BF4C-B7BC-652CC96A4A5E}" type="datetimeFigureOut">
              <a:rPr lang="it-IT" smtClean="0"/>
              <a:t>23/03/2023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CF2B25-5DBD-024F-85FB-9DF3B417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1B6B38-1AEC-8F42-A987-5053EC062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5290-53F1-B24C-A552-E9C11AF2F0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88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3" r:id="rId5"/>
    <p:sldLayoutId id="2147483670" r:id="rId6"/>
    <p:sldLayoutId id="2147483650" r:id="rId7"/>
    <p:sldLayoutId id="2147483671" r:id="rId8"/>
    <p:sldLayoutId id="2147483672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yVHHzUcyqTo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hyperlink" Target="https://www.fondlhs.org/manifesto-obiettivo1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fondlhs.org/obiettivo18/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uO2kiELxVko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hyperlink" Target="https://www.youtube.com/watch?v=wtEtU8XrPk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m8hSXOWkZk0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cohs.ca/images/products/infographics/download/Sitting_at_Work.jpg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rcode-monkey.com/" TargetMode="External"/><Relationship Id="rId2" Type="http://schemas.openxmlformats.org/officeDocument/2006/relationships/hyperlink" Target="https://www.italialovessicurezza.it/bacheca-atti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489B01A-FF73-C300-87DE-02BE14EECCC5}"/>
              </a:ext>
            </a:extLst>
          </p:cNvPr>
          <p:cNvSpPr txBox="1"/>
          <p:nvPr/>
        </p:nvSpPr>
        <p:spPr>
          <a:xfrm>
            <a:off x="3010828" y="5642515"/>
            <a:ext cx="501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 dedicato </a:t>
            </a:r>
            <a:br>
              <a:rPr lang="it-IT" sz="2400" b="1" dirty="0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it-IT" sz="2400" b="1" dirty="0">
                <a:solidFill>
                  <a:srgbClr val="E200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Consulenti e Formatori</a:t>
            </a:r>
          </a:p>
        </p:txBody>
      </p:sp>
    </p:spTree>
    <p:extLst>
      <p:ext uri="{BB962C8B-B14F-4D97-AF65-F5344CB8AC3E}">
        <p14:creationId xmlns:p14="http://schemas.microsoft.com/office/powerpoint/2010/main" val="171812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943528"/>
            <a:chOff x="1480311" y="2165364"/>
            <a:chExt cx="9594088" cy="314993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Discuti con gli altri (o se non le conosci chiedi informazioni) le procedure di emergenza proprie del luogo di lavoro in cui ti trovi: ad es. verificate insieme che le uscite di emergenza siano presenti e libere, individuate qual è il segnale allarme e dove si trova il punto di raccolta, chi sono gli addetti al primo soccorso e che numero chiamare se necessario.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2"/>
              <a:ext cx="4231060" cy="250756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È fondamentale conoscere le operazioni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attuare per prevenire le situazioni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 rischio in caso di emergenza e per abbandonare il luogo di lavoro - o la zona pericolosa - in modo tempestivo e sicuro. L’emergenza coglie di sorpresa e interferisce con i normali processi cognitivi, </a:t>
              </a:r>
              <a:b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sapere come comportarsi può salvare </a:t>
              </a:r>
              <a:b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</a:b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vita (propria e altrui)!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0D41A1-F5B0-E849-F269-7BE3F8ED188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C3F293-460A-1545-0AEC-633C69EF5E74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</p:spTree>
    <p:extLst>
      <p:ext uri="{BB962C8B-B14F-4D97-AF65-F5344CB8AC3E}">
        <p14:creationId xmlns:p14="http://schemas.microsoft.com/office/powerpoint/2010/main" val="42926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Proponi una formula ingaggiante per le prove di evacuazione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6717BC-29E7-7AEC-535D-AE521AD6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87777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020198"/>
            <a:chOff x="1480311" y="2165364"/>
            <a:chExt cx="9594088" cy="2412413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In occasione delle prove periodiche di emergenza, proponi una soluzione accattivante (es. caccia al tesoro,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role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playing,…) per facilitare la partecipazione di tutti i colleghi e rendere l’esercitazione un vero e proprio apprendimento.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1770045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La prova di evacuazione può salvare la vita, è importante effettuarla ogni qualvolta sia prevista e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memorizzare i giusti comportamenti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da tenere.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0D41A1-F5B0-E849-F269-7BE3F8ED188D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284DB2B-C2B9-2D6A-F759-63D9F9F26650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Proponi una formula ingaggiante per le prove di evacuazione</a:t>
            </a:r>
          </a:p>
        </p:txBody>
      </p:sp>
    </p:spTree>
    <p:extLst>
      <p:ext uri="{BB962C8B-B14F-4D97-AF65-F5344CB8AC3E}">
        <p14:creationId xmlns:p14="http://schemas.microsoft.com/office/powerpoint/2010/main" val="74215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921235" y="2706831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Adotta e condividi i principi cardine della cultura della sicurezza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D90273-E525-DFC8-0736-522F18E358AC}"/>
              </a:ext>
            </a:extLst>
          </p:cNvPr>
          <p:cNvSpPr txBox="1"/>
          <p:nvPr/>
        </p:nvSpPr>
        <p:spPr>
          <a:xfrm>
            <a:off x="1356133" y="3473555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conclusione di incontri di sensibilizzazione sulla sicurezza, formazione, eventi aziendali (da proporre previa introduzione della campagna Obiettivo 18).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SENSIBILIZZAZIONE ALLA SICUREZZA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34AEBC-B7A3-8579-A37B-B2E5E7A0CDD2}"/>
              </a:ext>
            </a:extLst>
          </p:cNvPr>
          <p:cNvSpPr txBox="1"/>
          <p:nvPr/>
        </p:nvSpPr>
        <p:spPr>
          <a:xfrm>
            <a:off x="921235" y="4651575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Rifletti sulla sicurezza con una canzone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BC8758-CCA3-4DA7-4C07-E0F8DC09DB91}"/>
              </a:ext>
            </a:extLst>
          </p:cNvPr>
          <p:cNvSpPr txBox="1"/>
          <p:nvPr/>
        </p:nvSpPr>
        <p:spPr>
          <a:xfrm>
            <a:off x="1356133" y="5087114"/>
            <a:ext cx="10441857" cy="84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conclusione di incontri di sensibilizzazione sulla sicurezza, formazione, eventi aziendali.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B3E7FC-5591-6B78-D445-9F572E154404}"/>
              </a:ext>
            </a:extLst>
          </p:cNvPr>
          <p:cNvSpPr txBox="1"/>
          <p:nvPr/>
        </p:nvSpPr>
        <p:spPr>
          <a:xfrm>
            <a:off x="999294" y="1176224"/>
            <a:ext cx="9836574" cy="86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Scopri come innescare il cambiamento </a:t>
            </a:r>
            <a:b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attraverso i comportamenti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67277B-034B-DD9A-5A62-2A97ADDF01E2}"/>
              </a:ext>
            </a:extLst>
          </p:cNvPr>
          <p:cNvSpPr txBox="1"/>
          <p:nvPr/>
        </p:nvSpPr>
        <p:spPr>
          <a:xfrm>
            <a:off x="1356133" y="1934676"/>
            <a:ext cx="1019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</p:spTree>
    <p:extLst>
      <p:ext uri="{BB962C8B-B14F-4D97-AF65-F5344CB8AC3E}">
        <p14:creationId xmlns:p14="http://schemas.microsoft.com/office/powerpoint/2010/main" val="273913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Scopri come innescare il cambiamento attraverso i comportamenti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F2B646-700B-1E1E-912C-28B73D04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193181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5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253502"/>
            <a:chOff x="1480311" y="2165364"/>
            <a:chExt cx="9594088" cy="3397527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l’intervista a Leandro Herrero, ideatore della metodologia del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Viral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Change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(cambiamento virale), sull’impatto che i tuoi comportamenti e quelli delle persone intorno a te possono avere sulla vita e sul cambiamento. Rifletti su un’azione sicura che ritieni fondamentale nella tua esperienza di vita o di lavoro, impegnati a rispettarla fin da subito e, se vuoi, lascia il tuo commento in merito.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755159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Come illustrato nel video, il cambiamento si genera attraverso la “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moltiplicazione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” di comportamenti virtuosi, un meccanismo esponenziale di coinvolgimento dei singoli per la diffusione della cultura.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Diventa anche tu agente del cambiamento!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320E7A-8FB0-59C3-AE25-D4CFCD9D185A}"/>
              </a:ext>
            </a:extLst>
          </p:cNvPr>
          <p:cNvSpPr txBox="1"/>
          <p:nvPr/>
        </p:nvSpPr>
        <p:spPr>
          <a:xfrm>
            <a:off x="758282" y="242459"/>
            <a:ext cx="11241028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Scopri come innescare il cambiamento attraverso i comportamenti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D20233-3AA9-9E72-C62B-41B2C640D24F}"/>
              </a:ext>
            </a:extLst>
          </p:cNvPr>
          <p:cNvSpPr txBox="1"/>
          <p:nvPr/>
        </p:nvSpPr>
        <p:spPr>
          <a:xfrm>
            <a:off x="691375" y="5903893"/>
            <a:ext cx="6211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https://youtu.be/yVHHzUcyqTo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2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22C5DDE-692F-5A6D-E8FD-821956CF8C11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Adotta e condividi i principi cardine della cultura della sicurezza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246055-C164-4AFF-1B14-78BE7F22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15483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3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4005574"/>
            <a:chOff x="1480311" y="2165364"/>
            <a:chExt cx="9594088" cy="319949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2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Prendi visione del video e del manifesto di 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Obiettivo 18 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e discutine i valori (nel loro insieme o uno alla volta) con i tuoi colleghi. Puoi sceglierne uno in cui ti identifichi maggiormente e spiegarne le motivazioni, anche nella sezione commenti.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Impegnati a rispettarlo da subito!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557124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Perché: tutti possiamo contribuire a ridurre il numero di infortuni incidenti mortali sul lavoro, partendo dalla consapevolezza di quanto le nostre azioni siano importanti per noi stessi, per ispirare gli altri e per tutelarne la vita.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b="1" dirty="0">
                <a:solidFill>
                  <a:srgbClr val="4C6065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Diffondi anche tu la cultura della sicurezza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38558-FBB8-AE9B-8FD7-CA18185B0C47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44A613-1D30-8F6B-DE79-2EC2043CB735}"/>
              </a:ext>
            </a:extLst>
          </p:cNvPr>
          <p:cNvSpPr txBox="1"/>
          <p:nvPr/>
        </p:nvSpPr>
        <p:spPr>
          <a:xfrm>
            <a:off x="1203732" y="164399"/>
            <a:ext cx="10193412" cy="8949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Adotta e condividi i principi cardine della cultura della sicurezza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73AFB5-D206-51E0-0E44-EDCC5314D55F}"/>
              </a:ext>
            </a:extLst>
          </p:cNvPr>
          <p:cNvSpPr txBox="1"/>
          <p:nvPr/>
        </p:nvSpPr>
        <p:spPr>
          <a:xfrm>
            <a:off x="635703" y="5514261"/>
            <a:ext cx="62112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https://www.fondlhs.org/obiettivo18/</a:t>
            </a:r>
            <a:endParaRPr lang="it-IT" dirty="0"/>
          </a:p>
          <a:p>
            <a:r>
              <a:rPr lang="it-IT" dirty="0">
                <a:hlinkClick r:id="rId7"/>
              </a:rPr>
              <a:t>https://www.fondlhs.org/manifesto-obiettivo18/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692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45327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Rifletti sulla sicurezza con una canzone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1CA6E1-66B2-786B-FD91-FE542E006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289211"/>
            <a:ext cx="4680000" cy="468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40FE49-A449-8B53-6920-C43A5111B05E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3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il videoclip del brano rap “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Jim’s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story”, scritto e cantato dal giovane D-Trip, oggi Sarcasmo, e rifletti sul racconto, in musica e parole, di una vita che avrebbe potuto spezzarsi ma è rinata grazie al valore della prevenzione. 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Anche la musica è uno strumento che, in particolare per i giovani, ha il potere di veicolare messaggi e far riflettere sui comportamenti più sicuri da tenere. 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894B3-192E-48A5-21F1-913034CED56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Rifletti sulla sicurezza con una canzone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A79E62-452D-7CD1-E7F5-B26B31D51E92}"/>
              </a:ext>
            </a:extLst>
          </p:cNvPr>
          <p:cNvSpPr txBox="1"/>
          <p:nvPr/>
        </p:nvSpPr>
        <p:spPr>
          <a:xfrm>
            <a:off x="6096000" y="6273225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sensibilizzazione alla sicurezza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110ED8F-0F67-0A71-C43F-526C90A93BB6}"/>
              </a:ext>
            </a:extLst>
          </p:cNvPr>
          <p:cNvSpPr txBox="1"/>
          <p:nvPr/>
        </p:nvSpPr>
        <p:spPr>
          <a:xfrm>
            <a:off x="691375" y="5501655"/>
            <a:ext cx="621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https://youtu.be/uO2kiELxVko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734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011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1099655" y="2066011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Lavori in altezza e uso DPI – proteggiti e agisci in sicurezza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</a:t>
            </a:r>
            <a:r>
              <a:rPr lang="it-IT" sz="3600" spc="30" dirty="0">
                <a:solidFill>
                  <a:srgbClr val="E20026"/>
                </a:solidFill>
                <a:latin typeface="Impact" panose="020B0806030902050204" pitchFamily="34" charset="0"/>
              </a:rPr>
              <a:t>: RISCHI, PROTEZIONI E DPI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6FB74EE-E455-378F-09A4-B1E8C3257636}"/>
              </a:ext>
            </a:extLst>
          </p:cNvPr>
          <p:cNvSpPr txBox="1"/>
          <p:nvPr/>
        </p:nvSpPr>
        <p:spPr>
          <a:xfrm>
            <a:off x="1556854" y="2437860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78CA3E-AA7C-49D9-C931-DFD66CFEF719}"/>
              </a:ext>
            </a:extLst>
          </p:cNvPr>
          <p:cNvSpPr txBox="1"/>
          <p:nvPr/>
        </p:nvSpPr>
        <p:spPr>
          <a:xfrm>
            <a:off x="1099655" y="3693760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Lavori in piedi o seduto? Imposta dei tempi di pausa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BABDBC-2997-E1AD-C608-86944E707494}"/>
              </a:ext>
            </a:extLst>
          </p:cNvPr>
          <p:cNvSpPr txBox="1"/>
          <p:nvPr/>
        </p:nvSpPr>
        <p:spPr>
          <a:xfrm>
            <a:off x="1556854" y="4065609"/>
            <a:ext cx="10193412" cy="46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sessioni formative, eventi, incontri di sicurezza.</a:t>
            </a:r>
          </a:p>
        </p:txBody>
      </p:sp>
    </p:spTree>
    <p:extLst>
      <p:ext uri="{BB962C8B-B14F-4D97-AF65-F5344CB8AC3E}">
        <p14:creationId xmlns:p14="http://schemas.microsoft.com/office/powerpoint/2010/main" val="84301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altezza e uso DPI – proteggiti e agisci in sicurezza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AFBA81-6712-0EEE-E1BA-45E12130A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204332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Guarda il video e rifletti sulle conseguenze che il mancato utilizzo dell’imbracatura durante i lavori in altezza può avere sul tuo futuro, sulla tua famiglia e la tua vita in generale.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L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a protezione della tua salute e sicurezza è più importante della velocità e della comodità di esecuzione di un lavoro.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b="1" dirty="0">
                  <a:solidFill>
                    <a:srgbClr val="4C6065"/>
                  </a:solidFill>
                </a:rPr>
                <a:t>L</a:t>
              </a:r>
              <a:r>
                <a:rPr lang="it-IT" sz="2000" b="1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a caduta dura pochi secondi ma le conseguenze… durano per sempre. </a:t>
              </a: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149D9-895C-08DA-843E-CEF92EF4548E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F894B3-192E-48A5-21F1-913034CED56C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altezza e uso DPI – proteggiti e agisci in sicurezza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2B3D000-FAA0-A760-3C64-C43A5B7D2F95}"/>
              </a:ext>
            </a:extLst>
          </p:cNvPr>
          <p:cNvSpPr txBox="1"/>
          <p:nvPr/>
        </p:nvSpPr>
        <p:spPr>
          <a:xfrm>
            <a:off x="691375" y="5262850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6"/>
              </a:rPr>
              <a:t>https://youtu.be/m8hSXOWkZk0</a:t>
            </a:r>
            <a:endParaRPr lang="it-IT" dirty="0"/>
          </a:p>
          <a:p>
            <a:r>
              <a:rPr lang="it-IT" i="1" dirty="0"/>
              <a:t>Campagna </a:t>
            </a:r>
            <a:r>
              <a:rPr lang="it-IT" i="1" dirty="0" err="1"/>
              <a:t>ChileCodelco</a:t>
            </a:r>
            <a:r>
              <a:rPr lang="it-IT" i="1" dirty="0"/>
              <a:t> «No </a:t>
            </a:r>
            <a:r>
              <a:rPr lang="it-IT" i="1" dirty="0" err="1"/>
              <a:t>màs</a:t>
            </a:r>
            <a:r>
              <a:rPr lang="it-IT" i="1" dirty="0"/>
              <a:t> </a:t>
            </a:r>
            <a:r>
              <a:rPr lang="it-IT" i="1" dirty="0" err="1"/>
              <a:t>accidentes</a:t>
            </a:r>
            <a:r>
              <a:rPr lang="it-IT" i="1" dirty="0"/>
              <a:t>»</a:t>
            </a:r>
          </a:p>
          <a:p>
            <a:r>
              <a:rPr lang="it-IT" dirty="0">
                <a:hlinkClick r:id="rId7"/>
              </a:rPr>
              <a:t>https://www.youtube.com/watch?v=wtEtU8XrPk4</a:t>
            </a:r>
            <a:endParaRPr lang="it-IT" dirty="0"/>
          </a:p>
          <a:p>
            <a:r>
              <a:rPr lang="it-IT" i="1" dirty="0"/>
              <a:t>Il momento della verità - SUVA</a:t>
            </a:r>
          </a:p>
        </p:txBody>
      </p:sp>
    </p:spTree>
    <p:extLst>
      <p:ext uri="{BB962C8B-B14F-4D97-AF65-F5344CB8AC3E}">
        <p14:creationId xmlns:p14="http://schemas.microsoft.com/office/powerpoint/2010/main" val="1369489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piedi o seduto? Imposta dei tempi di pausa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433BDA-75EB-91AB-2073-228910D8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1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4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75134966-CD15-F246-AD70-9B9EAE3D86EF}"/>
              </a:ext>
            </a:extLst>
          </p:cNvPr>
          <p:cNvGrpSpPr/>
          <p:nvPr/>
        </p:nvGrpSpPr>
        <p:grpSpPr>
          <a:xfrm>
            <a:off x="691375" y="1282390"/>
            <a:ext cx="10569659" cy="3817031"/>
            <a:chOff x="1480311" y="2165364"/>
            <a:chExt cx="9594088" cy="3048891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3E8741E-EB3D-EF46-81B5-64ABB9D302B8}"/>
                </a:ext>
              </a:extLst>
            </p:cNvPr>
            <p:cNvSpPr txBox="1"/>
            <p:nvPr userDrawn="1"/>
          </p:nvSpPr>
          <p:spPr>
            <a:xfrm>
              <a:off x="1480311" y="2807733"/>
              <a:ext cx="4231060" cy="2406522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DESCRIZIONE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Durante la giornata di lavoro, cerca di alternare seduta, attività in piedi e camminata e imposta delle pause fisse: gli esperti consigliano di fare delle </a:t>
              </a:r>
              <a:r>
                <a:rPr lang="it-IT" sz="2000" kern="1200" dirty="0" err="1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micropause</a:t>
              </a:r>
              <a:r>
                <a:rPr lang="it-IT" sz="2000" kern="1200" dirty="0">
                  <a:solidFill>
                    <a:srgbClr val="4C6065"/>
                  </a:solidFill>
                  <a:effectLst/>
                  <a:latin typeface="+mn-lt"/>
                  <a:ea typeface="+mn-ea"/>
                  <a:cs typeface="+mn-cs"/>
                </a:rPr>
                <a:t> ogni 20-30 minuti e uno stop di  almeno 10 minuti ogni due ore di seduta.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A8FA195D-8287-694F-A387-A465D5EFCA44}"/>
                </a:ext>
              </a:extLst>
            </p:cNvPr>
            <p:cNvSpPr txBox="1"/>
            <p:nvPr userDrawn="1"/>
          </p:nvSpPr>
          <p:spPr>
            <a:xfrm>
              <a:off x="6843339" y="2807731"/>
              <a:ext cx="4231060" cy="2406521"/>
            </a:xfrm>
            <a:prstGeom prst="rect">
              <a:avLst/>
            </a:prstGeom>
            <a:noFill/>
            <a:ln>
              <a:solidFill>
                <a:srgbClr val="E20026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800" b="1" i="0" kern="1200" dirty="0">
                  <a:solidFill>
                    <a:srgbClr val="E20026"/>
                  </a:solidFill>
                  <a:effectLst/>
                  <a:latin typeface="+mn-lt"/>
                  <a:ea typeface="+mn-ea"/>
                  <a:cs typeface="+mn-cs"/>
                </a:rPr>
                <a:t>PERCHÉ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t-IT" sz="2000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Il lavoro sedentario, oggi sempre più diffuso, può contribuire a sviluppare dolori a schiena, collo e arti.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2000" dirty="0">
                  <a:solidFill>
                    <a:srgbClr val="4C6065"/>
                  </a:solidFill>
                </a:rPr>
                <a:t>Cambiare spesso postura e fare pause regolari sono alcuni semplici accorgimenti utili per ridurre i rischi.</a:t>
              </a:r>
              <a:endParaRPr lang="it-IT" sz="2000" b="1" kern="1200" dirty="0">
                <a:solidFill>
                  <a:srgbClr val="4C6065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FF164A7E-5555-D341-AE6C-2F11DA3B5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8607" y="2197088"/>
              <a:ext cx="705146" cy="634467"/>
            </a:xfrm>
            <a:prstGeom prst="rect">
              <a:avLst/>
            </a:prstGeom>
          </p:spPr>
        </p:pic>
        <p:pic>
          <p:nvPicPr>
            <p:cNvPr id="7" name="Elemento grafico 6">
              <a:extLst>
                <a:ext uri="{FF2B5EF4-FFF2-40B4-BE49-F238E27FC236}">
                  <a16:creationId xmlns:a16="http://schemas.microsoft.com/office/drawing/2014/main" id="{B42DB54C-8792-2542-97A6-804D3CA38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09911" y="2165364"/>
              <a:ext cx="775658" cy="697914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3149D9-895C-08DA-843E-CEF92EF4548E}"/>
              </a:ext>
            </a:extLst>
          </p:cNvPr>
          <p:cNvSpPr txBox="1"/>
          <p:nvPr/>
        </p:nvSpPr>
        <p:spPr>
          <a:xfrm>
            <a:off x="6096001" y="627609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rischi, protezioni e dpi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9CC9D0-1696-03FE-B28B-103BF10EE06F}"/>
              </a:ext>
            </a:extLst>
          </p:cNvPr>
          <p:cNvSpPr txBox="1"/>
          <p:nvPr/>
        </p:nvSpPr>
        <p:spPr>
          <a:xfrm>
            <a:off x="1326396" y="242459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Lavori in piedi o seduto? Imposta dei tempi di pausa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8180B6-FE8C-ED92-3E35-7BE03CDB177F}"/>
              </a:ext>
            </a:extLst>
          </p:cNvPr>
          <p:cNvSpPr txBox="1"/>
          <p:nvPr/>
        </p:nvSpPr>
        <p:spPr>
          <a:xfrm>
            <a:off x="669156" y="5392687"/>
            <a:ext cx="6177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Infografica: </a:t>
            </a:r>
            <a:r>
              <a:rPr lang="it-IT" dirty="0">
                <a:hlinkClick r:id="rId6"/>
              </a:rPr>
              <a:t>https://www.ccohs.ca/images/products/infographics/download/Sitting_at_Work.jpg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8114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046203" y="265783"/>
            <a:ext cx="10193412" cy="7398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solidFill>
                  <a:srgbClr val="E20026"/>
                </a:solidFill>
                <a:latin typeface="Impact" panose="020B0806030902050204" pitchFamily="34" charset="0"/>
              </a:rPr>
              <a:t>Altri suggerimenti</a:t>
            </a: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rgbClr val="E20026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8C3B75-A3E9-D05A-3E63-4272938607B7}"/>
              </a:ext>
            </a:extLst>
          </p:cNvPr>
          <p:cNvSpPr txBox="1"/>
          <p:nvPr/>
        </p:nvSpPr>
        <p:spPr>
          <a:xfrm>
            <a:off x="722341" y="1548527"/>
            <a:ext cx="10629600" cy="447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Oltre agli atti sopra riportati,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puoi trovare altri spunti </a:t>
            </a:r>
            <a:r>
              <a:rPr kumimoji="0" lang="it-IT" sz="200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nella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bacheca atti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 piattaforma.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 dirty="0">
              <a:solidFill>
                <a:srgbClr val="4C6065"/>
              </a:solidFill>
              <a:highlight>
                <a:srgbClr val="FFFF00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Sfoglia le categorie di atti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dirty="0">
                <a:solidFill>
                  <a:srgbClr val="4C6065"/>
                </a:solidFill>
              </a:rPr>
              <a:t> Seleziona quello di tuo interesse </a:t>
            </a:r>
            <a:r>
              <a:rPr lang="it-IT" sz="2000" i="1" u="sng" dirty="0">
                <a:solidFill>
                  <a:srgbClr val="4C6065"/>
                </a:solidFill>
              </a:rPr>
              <a:t>(gli atti pubblicati in bacheca possono variare nel tempo)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Creane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QR code </a:t>
            </a:r>
            <a:r>
              <a:rPr lang="it-IT" sz="2000" dirty="0">
                <a:solidFill>
                  <a:srgbClr val="4C6065"/>
                </a:solidFill>
              </a:rPr>
              <a:t>con questo strumento gratuito: </a:t>
            </a:r>
            <a:r>
              <a:rPr lang="it-IT" sz="2000" dirty="0">
                <a:solidFill>
                  <a:srgbClr val="4C6065"/>
                </a:solidFill>
                <a:hlinkClick r:id="rId3"/>
              </a:rPr>
              <a:t>https://www.qrcode-monkey.com/</a:t>
            </a:r>
            <a:endParaRPr lang="it-IT" sz="2000" dirty="0">
              <a:solidFill>
                <a:srgbClr val="4C6065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Prepara le slide da proiettare usando come</a:t>
            </a:r>
            <a:r>
              <a:rPr lang="it-IT" sz="2000" dirty="0">
                <a:solidFill>
                  <a:srgbClr val="4C6065"/>
                </a:solidFill>
              </a:rPr>
              <a:t> base quelle di questo documento.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b="1" dirty="0">
                <a:solidFill>
                  <a:srgbClr val="4C6065"/>
                </a:solidFill>
              </a:rPr>
              <a:t>Buon lavoro!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4C606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A0CA1FA-905E-C4C1-685D-BA474CA4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810" y="1911011"/>
            <a:ext cx="8188712" cy="1216058"/>
          </a:xfrm>
          <a:prstGeom prst="rect">
            <a:avLst/>
          </a:prstGeom>
        </p:spPr>
      </p:pic>
      <p:sp>
        <p:nvSpPr>
          <p:cNvPr id="7" name="Figura a mano libera 26">
            <a:extLst>
              <a:ext uri="{FF2B5EF4-FFF2-40B4-BE49-F238E27FC236}">
                <a16:creationId xmlns:a16="http://schemas.microsoft.com/office/drawing/2014/main" id="{5F6DB612-0148-C291-FF93-333371452E60}"/>
              </a:ext>
            </a:extLst>
          </p:cNvPr>
          <p:cNvSpPr/>
          <p:nvPr/>
        </p:nvSpPr>
        <p:spPr>
          <a:xfrm>
            <a:off x="398478" y="828980"/>
            <a:ext cx="647725" cy="4755980"/>
          </a:xfrm>
          <a:custGeom>
            <a:avLst/>
            <a:gdLst>
              <a:gd name="connsiteX0" fmla="*/ 647725 w 647725"/>
              <a:gd name="connsiteY0" fmla="*/ 0 h 4755980"/>
              <a:gd name="connsiteX1" fmla="*/ 3987 w 647725"/>
              <a:gd name="connsiteY1" fmla="*/ 1309420 h 4755980"/>
              <a:gd name="connsiteX2" fmla="*/ 377062 w 647725"/>
              <a:gd name="connsiteY2" fmla="*/ 4411065 h 4755980"/>
              <a:gd name="connsiteX3" fmla="*/ 406323 w 647725"/>
              <a:gd name="connsiteY3" fmla="*/ 4542739 h 47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25" h="4755980">
                <a:moveTo>
                  <a:pt x="647725" y="0"/>
                </a:moveTo>
                <a:cubicBezTo>
                  <a:pt x="348411" y="287121"/>
                  <a:pt x="49098" y="574242"/>
                  <a:pt x="3987" y="1309420"/>
                </a:cubicBezTo>
                <a:cubicBezTo>
                  <a:pt x="-41124" y="2044598"/>
                  <a:pt x="310006" y="3872179"/>
                  <a:pt x="377062" y="4411065"/>
                </a:cubicBezTo>
                <a:cubicBezTo>
                  <a:pt x="444118" y="4949952"/>
                  <a:pt x="425220" y="4746345"/>
                  <a:pt x="406323" y="4542739"/>
                </a:cubicBezTo>
              </a:path>
            </a:pathLst>
          </a:custGeom>
          <a:noFill/>
          <a:ln cap="rnd">
            <a:solidFill>
              <a:srgbClr val="E200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9F5EED5-84E5-332E-F2A0-A379DFD08969}"/>
              </a:ext>
            </a:extLst>
          </p:cNvPr>
          <p:cNvSpPr/>
          <p:nvPr/>
        </p:nvSpPr>
        <p:spPr>
          <a:xfrm>
            <a:off x="259061" y="3127069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A30D2C52-0C34-428C-0939-A7544445CC67}"/>
              </a:ext>
            </a:extLst>
          </p:cNvPr>
          <p:cNvSpPr/>
          <p:nvPr/>
        </p:nvSpPr>
        <p:spPr>
          <a:xfrm>
            <a:off x="329981" y="3922972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631B0E1-7EF2-3CEB-3D70-97CC9807620E}"/>
              </a:ext>
            </a:extLst>
          </p:cNvPr>
          <p:cNvSpPr/>
          <p:nvPr/>
        </p:nvSpPr>
        <p:spPr>
          <a:xfrm>
            <a:off x="227235" y="2308014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A5948CB-1EFD-2508-677A-C832FE51D977}"/>
              </a:ext>
            </a:extLst>
          </p:cNvPr>
          <p:cNvSpPr/>
          <p:nvPr/>
        </p:nvSpPr>
        <p:spPr>
          <a:xfrm>
            <a:off x="482381" y="4710826"/>
            <a:ext cx="460857" cy="460857"/>
          </a:xfrm>
          <a:prstGeom prst="ellipse">
            <a:avLst/>
          </a:prstGeom>
          <a:solidFill>
            <a:srgbClr val="E20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1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5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9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81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7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47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999294" y="2061315"/>
            <a:ext cx="10193412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CB2FC4-BFC4-A042-BC87-0D5078D109E6}"/>
              </a:ext>
            </a:extLst>
          </p:cNvPr>
          <p:cNvSpPr txBox="1"/>
          <p:nvPr/>
        </p:nvSpPr>
        <p:spPr>
          <a:xfrm>
            <a:off x="1378435" y="2415411"/>
            <a:ext cx="101934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</a:rPr>
              <a:t>Contesto: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caso di riunioni, formazioni, momenti informali per parlare di sicurezza, revisione delle procedure.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0B8164-2C3B-5E12-A5E6-EE3E79360E26}"/>
              </a:ext>
            </a:extLst>
          </p:cNvPr>
          <p:cNvSpPr txBox="1"/>
          <p:nvPr/>
        </p:nvSpPr>
        <p:spPr>
          <a:xfrm>
            <a:off x="898933" y="3876316"/>
            <a:ext cx="10193412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marR="0" lvl="0" indent="-357188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1" i="0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Proponi una formula ingaggiante per le prove di evacuazione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D90273-E525-DFC8-0736-522F18E358AC}"/>
              </a:ext>
            </a:extLst>
          </p:cNvPr>
          <p:cNvSpPr txBox="1"/>
          <p:nvPr/>
        </p:nvSpPr>
        <p:spPr>
          <a:xfrm>
            <a:off x="1378435" y="4864808"/>
            <a:ext cx="10193412" cy="123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u="sng" dirty="0">
                <a:solidFill>
                  <a:srgbClr val="4C6065"/>
                </a:solidFill>
                <a:highlight>
                  <a:srgbClr val="D9EBF1"/>
                </a:highlight>
              </a:rPr>
              <a:t>Prossimamente disponibile</a:t>
            </a:r>
          </a:p>
          <a:p>
            <a:pPr marL="0" marR="0" lvl="0" indent="0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4C6065"/>
                </a:solidFill>
                <a:highlight>
                  <a:srgbClr val="D9EBF1"/>
                </a:highlight>
              </a:rPr>
              <a:t>Contesto: prova periodica in azienda (coinvolgimento di tutta la popolazione aziendale)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4C6065"/>
                </a:solidFill>
                <a:effectLst/>
                <a:highlight>
                  <a:srgbClr val="D9EBF1"/>
                </a:highligh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946D3-2EF9-628A-3438-6C45C2747B47}"/>
              </a:ext>
            </a:extLst>
          </p:cNvPr>
          <p:cNvSpPr txBox="1"/>
          <p:nvPr/>
        </p:nvSpPr>
        <p:spPr>
          <a:xfrm>
            <a:off x="999294" y="282462"/>
            <a:ext cx="1019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0" i="0" u="none" strike="noStrike" spc="30" baseline="0" dirty="0">
                <a:solidFill>
                  <a:srgbClr val="E20026"/>
                </a:solidFill>
                <a:latin typeface="Impact" panose="020B0806030902050204" pitchFamily="34" charset="0"/>
              </a:rPr>
              <a:t>TEMA: PROCEDURE DI EMERGENZA </a:t>
            </a:r>
            <a:endParaRPr lang="it-IT" sz="3600" b="0" spc="30" baseline="0" dirty="0">
              <a:solidFill>
                <a:srgbClr val="E2002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0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98BBCB-9A8C-6A4F-88CA-94761953834D}"/>
              </a:ext>
            </a:extLst>
          </p:cNvPr>
          <p:cNvSpPr txBox="1"/>
          <p:nvPr/>
        </p:nvSpPr>
        <p:spPr>
          <a:xfrm>
            <a:off x="1415606" y="397554"/>
            <a:ext cx="10193412" cy="5325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i="0" u="none" strike="noStrike" kern="1200" cap="none" spc="0" normalizeH="0" baseline="0" noProof="0" dirty="0">
                <a:ln>
                  <a:noFill/>
                </a:ln>
                <a:solidFill>
                  <a:srgbClr val="E20026"/>
                </a:solidFill>
                <a:effectLst/>
                <a:uLnTx/>
                <a:uFillTx/>
                <a:latin typeface="Impact" panose="020B0806030902050204" pitchFamily="34" charset="0"/>
              </a:rPr>
              <a:t>Condividi le procedure di emergenza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7CC036-6061-8471-0536-DA965D183ADB}"/>
              </a:ext>
            </a:extLst>
          </p:cNvPr>
          <p:cNvSpPr txBox="1"/>
          <p:nvPr/>
        </p:nvSpPr>
        <p:spPr>
          <a:xfrm>
            <a:off x="7817004" y="6273225"/>
            <a:ext cx="437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0" i="0" u="none" strike="noStrike" spc="30" baseline="0" dirty="0">
                <a:solidFill>
                  <a:schemeClr val="bg1"/>
                </a:solidFill>
                <a:latin typeface="Impact" panose="020B0806030902050204" pitchFamily="34" charset="0"/>
              </a:rPr>
              <a:t>procedure di emergenza </a:t>
            </a:r>
            <a:endParaRPr lang="it-IT" sz="3200" b="0" spc="30" baseline="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D91E425-4353-2DB4-3391-1441567A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0" y="126165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73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1193</Words>
  <Application>Microsoft Office PowerPoint</Application>
  <PresentationFormat>Widescreen</PresentationFormat>
  <Paragraphs>114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Impact</vt:lpstr>
      <vt:lpstr>Lucida Handwriting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Candioli Pack</dc:creator>
  <cp:lastModifiedBy>Isabella Abrate</cp:lastModifiedBy>
  <cp:revision>76</cp:revision>
  <dcterms:created xsi:type="dcterms:W3CDTF">2022-03-09T09:33:06Z</dcterms:created>
  <dcterms:modified xsi:type="dcterms:W3CDTF">2023-03-23T15:04:46Z</dcterms:modified>
</cp:coreProperties>
</file>