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3" r:id="rId3"/>
    <p:sldId id="274" r:id="rId4"/>
    <p:sldId id="275" r:id="rId5"/>
    <p:sldId id="312" r:id="rId6"/>
    <p:sldId id="296" r:id="rId7"/>
    <p:sldId id="276" r:id="rId8"/>
    <p:sldId id="277" r:id="rId9"/>
    <p:sldId id="307" r:id="rId10"/>
    <p:sldId id="308" r:id="rId11"/>
    <p:sldId id="309" r:id="rId12"/>
    <p:sldId id="310" r:id="rId13"/>
    <p:sldId id="311" r:id="rId14"/>
    <p:sldId id="283" r:id="rId15"/>
    <p:sldId id="284" r:id="rId16"/>
    <p:sldId id="285" r:id="rId17"/>
    <p:sldId id="286" r:id="rId18"/>
    <p:sldId id="287" r:id="rId19"/>
    <p:sldId id="300" r:id="rId20"/>
    <p:sldId id="301" r:id="rId21"/>
    <p:sldId id="288" r:id="rId22"/>
    <p:sldId id="291" r:id="rId23"/>
    <p:sldId id="292" r:id="rId24"/>
    <p:sldId id="302" r:id="rId25"/>
    <p:sldId id="303" r:id="rId26"/>
    <p:sldId id="305" r:id="rId27"/>
    <p:sldId id="306" r:id="rId28"/>
    <p:sldId id="280" r:id="rId29"/>
    <p:sldId id="278" r:id="rId30"/>
    <p:sldId id="279" r:id="rId31"/>
    <p:sldId id="294" r:id="rId32"/>
    <p:sldId id="295" r:id="rId33"/>
    <p:sldId id="281" r:id="rId34"/>
    <p:sldId id="282" r:id="rId35"/>
    <p:sldId id="293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6"/>
    <a:srgbClr val="D9EBF1"/>
    <a:srgbClr val="FFDF00"/>
    <a:srgbClr val="4C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/>
    <p:restoredTop sz="86433"/>
  </p:normalViewPr>
  <p:slideViewPr>
    <p:cSldViewPr snapToGrid="0" snapToObjects="1" showGuides="1">
      <p:cViewPr varScale="1">
        <p:scale>
          <a:sx n="69" d="100"/>
          <a:sy n="69" d="100"/>
        </p:scale>
        <p:origin x="12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6" d="100"/>
          <a:sy n="166" d="100"/>
        </p:scale>
        <p:origin x="5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5FEAED-992E-DF46-B10F-52D7F7ABE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68F8E9-C595-E641-95CA-454D6E13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1B22-003A-ED46-AA74-398503F2F989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5A089-BBCE-D34A-8F8C-B3FA21281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72BC2-D2F3-9B47-BC0F-05C431E35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CF4-DA3B-D14E-81DD-1B49A22AF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D4E3-0A00-DB4B-A86B-E36C749F3497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77E-2A6B-2649-B734-1FBC21E69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77E-2A6B-2649-B734-1FBC21E697F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alialovessicurezza.it/risorse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lialovessicurezza.it/bacheca-att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C7541-B520-4347-978A-5597DBC20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1181" y="681777"/>
            <a:ext cx="5440033" cy="8998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1BA6C3-A6CA-3AEF-1580-EA9816B57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909" r="40527"/>
          <a:stretch/>
        </p:blipFill>
        <p:spPr>
          <a:xfrm>
            <a:off x="0" y="1784837"/>
            <a:ext cx="12192000" cy="5073163"/>
          </a:xfrm>
          <a:prstGeom prst="rect">
            <a:avLst/>
          </a:prstGeom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D5C43D8-9785-7090-290D-D95CC71DFD66}"/>
              </a:ext>
            </a:extLst>
          </p:cNvPr>
          <p:cNvSpPr/>
          <p:nvPr userDrawn="1"/>
        </p:nvSpPr>
        <p:spPr>
          <a:xfrm>
            <a:off x="2900857" y="5677689"/>
            <a:ext cx="5240215" cy="747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3ECFB1-2C64-575B-AD4D-F7B0808BA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60" y="2253409"/>
            <a:ext cx="4398633" cy="8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4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0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4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3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7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1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5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209187" y="45960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0453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tantissimi ragazzi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anche colleghi e genitori in occasione di riunioni e incontri.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475444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06711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750836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4148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 - STUDENTI E COLLEGHI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RISORSE</a:t>
              </a:r>
              <a:endParaRPr lang="it-IT" sz="1800" b="0" dirty="0">
                <a:solidFill>
                  <a:srgbClr val="E20026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7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86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 -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71126"/>
            <a:ext cx="10193412" cy="8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cultura affonda le radici nella famiglia: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coinvolgere i genitori dei ragazzi a contribuire alla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visione di un mondo più sicuro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un servizio di elevato valore etico e sociale.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4842B33-3F6D-689C-7E4A-1F3D49676CF8}"/>
              </a:ext>
            </a:extLst>
          </p:cNvPr>
          <p:cNvSpPr txBox="1"/>
          <p:nvPr userDrawn="1"/>
        </p:nvSpPr>
        <p:spPr>
          <a:xfrm>
            <a:off x="822763" y="2520667"/>
            <a:ext cx="10350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hai occasione di parlare con loro, invitali a riflettere sull’importanza della sicurezza nella vita della famiglia.</a:t>
            </a:r>
          </a:p>
          <a:p>
            <a:r>
              <a:rPr lang="it-IT" dirty="0"/>
              <a:t>Ad esempio del rispetto delle norme di circolazione stradale, della sicurezza domestica, dell’approccio consapevole agli ambienti in cui si vive (dalla scuola, alla palestra, alla casa).</a:t>
            </a:r>
          </a:p>
          <a:p>
            <a:endParaRPr lang="it-IT" dirty="0"/>
          </a:p>
          <a:p>
            <a:r>
              <a:rPr lang="it-IT" dirty="0"/>
              <a:t>Puoi invitarli a consultare la piattaforma e in particolare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esplorarne le categorie</a:t>
            </a:r>
          </a:p>
          <a:p>
            <a:r>
              <a:rPr lang="it-IT" dirty="0"/>
              <a:t>     </a:t>
            </a:r>
          </a:p>
          <a:p>
            <a:r>
              <a:rPr lang="it-IT" dirty="0"/>
              <a:t> scegliere dei comportamenti sicuri da mettere in pratica e condividere in famiglia,</a:t>
            </a:r>
          </a:p>
          <a:p>
            <a:r>
              <a:rPr lang="it-IT" dirty="0"/>
              <a:t>         </a:t>
            </a:r>
          </a:p>
          <a:p>
            <a:r>
              <a:rPr lang="it-IT" dirty="0"/>
              <a:t>   condividere la propria esperienza per ispirare anche altri a fare altrettanto.</a:t>
            </a:r>
          </a:p>
        </p:txBody>
      </p:sp>
      <p:sp>
        <p:nvSpPr>
          <p:cNvPr id="20" name="Figura a mano libera 26">
            <a:extLst>
              <a:ext uri="{FF2B5EF4-FFF2-40B4-BE49-F238E27FC236}">
                <a16:creationId xmlns:a16="http://schemas.microsoft.com/office/drawing/2014/main" id="{2CE1D5FA-EF20-2FA6-D8A7-35D0FDA44DF8}"/>
              </a:ext>
            </a:extLst>
          </p:cNvPr>
          <p:cNvSpPr/>
          <p:nvPr userDrawn="1"/>
        </p:nvSpPr>
        <p:spPr>
          <a:xfrm>
            <a:off x="396055" y="1231181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15FEC92-3C80-0831-EEBA-83738B3EACF3}"/>
              </a:ext>
            </a:extLst>
          </p:cNvPr>
          <p:cNvSpPr/>
          <p:nvPr userDrawn="1"/>
        </p:nvSpPr>
        <p:spPr>
          <a:xfrm>
            <a:off x="464602" y="4476101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20984F2D-A468-B8D0-681D-D171F763F4EE}"/>
              </a:ext>
            </a:extLst>
          </p:cNvPr>
          <p:cNvSpPr/>
          <p:nvPr userDrawn="1"/>
        </p:nvSpPr>
        <p:spPr>
          <a:xfrm>
            <a:off x="557478" y="5055748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F7B362A-DF9C-AD43-116F-3E1B65E350C6}"/>
              </a:ext>
            </a:extLst>
          </p:cNvPr>
          <p:cNvSpPr/>
          <p:nvPr userDrawn="1"/>
        </p:nvSpPr>
        <p:spPr>
          <a:xfrm>
            <a:off x="430303" y="3935870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9925DAC-D190-470F-5A52-6780F667740D}"/>
              </a:ext>
            </a:extLst>
          </p:cNvPr>
          <p:cNvSpPr/>
          <p:nvPr userDrawn="1"/>
        </p:nvSpPr>
        <p:spPr>
          <a:xfrm>
            <a:off x="663257" y="5616409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623392F-D4AE-7CDB-DF3D-6ADFA145A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979" y="4263315"/>
            <a:ext cx="5352996" cy="7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Potrà scegliere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scolastica,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 a casa propria,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9485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4" r:id="rId5"/>
    <p:sldLayoutId id="2147483673" r:id="rId6"/>
    <p:sldLayoutId id="2147483670" r:id="rId7"/>
    <p:sldLayoutId id="2147483650" r:id="rId8"/>
    <p:sldLayoutId id="2147483671" r:id="rId9"/>
    <p:sldLayoutId id="2147483672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eschool.com/it/progetti/piccoli-leader-in-safety/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apofilm.net/it/learning-with-napo/napo-for-teachers?pk_campaign=sm_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yVHHzUcyqTo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hyperlink" Target="https://www.fondlhs.org/manifesto-obiettivo1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ondlhs.org/obiettivo18/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uO2kiELxVko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hyperlink" Target="https://youtu.be/h-8PBx7is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fj_WFwVOYn8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hyperlink" Target="https://saaq.gouv.qc.ca/en/saaq/awareness-campaigns/2013-spee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x8VbUyyf_gU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zpCKkzrOwj8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s://www.italialovessicurezza.it/bacheca-atti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89B01A-FF73-C300-87DE-02BE14EECCC5}"/>
              </a:ext>
            </a:extLst>
          </p:cNvPr>
          <p:cNvSpPr txBox="1"/>
          <p:nvPr/>
        </p:nvSpPr>
        <p:spPr>
          <a:xfrm>
            <a:off x="3010828" y="5642515"/>
            <a:ext cx="501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 dedicato </a:t>
            </a:r>
            <a:b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Scuole </a:t>
            </a:r>
            <a:r>
              <a:rPr lang="it-IT" sz="2400" b="1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Insegnanti</a:t>
            </a:r>
            <a:endParaRPr lang="it-IT" sz="2400" b="1" dirty="0">
              <a:solidFill>
                <a:srgbClr val="E200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Organizza in classe un’attività sulla sicurezza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5A1D3D-A2DC-9C55-F451-E055443F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2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scuola si impara molto; perché non imparare anche il valore della sicurezza?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Se sei un genitore o un insegnante, scopri le attività pensate per i più piccoli, come il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laboratorio gratuito “Piccoli Leader in </a:t>
              </a:r>
              <a:r>
                <a:rPr lang="it-IT" sz="2000" b="1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Safety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”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Fondazione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LHS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, dedicato agli alunni delle elementari, e proponi di organizzarle in classe!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A “pensare sicuro” si impara fin da piccoli.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I bambini consapevoli di oggi saranno i </a:t>
              </a:r>
              <a:r>
                <a:rPr lang="it-IT" sz="2000" b="1" dirty="0" err="1">
                  <a:solidFill>
                    <a:srgbClr val="4C6065"/>
                  </a:solidFill>
                </a:rPr>
                <a:t>safety</a:t>
              </a:r>
              <a:r>
                <a:rPr lang="it-IT" sz="2000" b="1" dirty="0">
                  <a:solidFill>
                    <a:srgbClr val="4C6065"/>
                  </a:solidFill>
                </a:rPr>
                <a:t> leader di domani.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https://www.weschool.com/it/progetti/piccoli-leader-in-safety/</a:t>
            </a:r>
            <a:endParaRPr lang="it-IT" dirty="0"/>
          </a:p>
          <a:p>
            <a:r>
              <a:rPr lang="it-IT" dirty="0"/>
              <a:t>Piccoli Leader in </a:t>
            </a:r>
            <a:r>
              <a:rPr lang="it-IT" dirty="0" err="1"/>
              <a:t>Safety</a:t>
            </a:r>
            <a:r>
              <a:rPr lang="it-IT" dirty="0"/>
              <a:t> - by Fondazione </a:t>
            </a:r>
            <a:r>
              <a:rPr lang="it-IT" dirty="0" err="1"/>
              <a:t>LHS</a:t>
            </a:r>
            <a:r>
              <a:rPr lang="it-IT" dirty="0"/>
              <a:t> &amp; </a:t>
            </a:r>
            <a:r>
              <a:rPr lang="it-IT" dirty="0" err="1"/>
              <a:t>Weschool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0B39B1-9017-F144-C0DC-27C6C7E80DF6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Organizza in classe un’attività sulla sicurezza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A1B37-BD89-8D08-6FCF-8ACB7DAB5D64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2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31308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Fai una lezione con le risorse didattiche di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Napo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0647883-71EC-BE9F-32A8-931569C9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83" y="1182029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Per presentare ai tuoi alunni le principali tematiche di salute e sicurezza in modo divertente ma efficace, usa gli strumenti creati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dall’EU-</a:t>
              </a:r>
              <a:r>
                <a:rPr lang="it-IT" sz="2000" b="1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OSHA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(Agenzia europea per la sicurezza e la salute sul lavoro)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: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ogni lezione prevede un breve video con protagonista il simpatico personaggio di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Napo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, specifici obiettivi di apprendimento e varie attività proposte.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Educare i bambini alla prevenzione e permettere loro di familiarizzare con la segnaletica, gli strumenti di protezione o l’individuazione dei rischi è il primo passo per creare i </a:t>
              </a:r>
              <a:r>
                <a:rPr lang="it-IT" sz="2000" dirty="0" err="1">
                  <a:solidFill>
                    <a:srgbClr val="4C6065"/>
                  </a:solidFill>
                </a:rPr>
                <a:t>safety</a:t>
              </a:r>
              <a:r>
                <a:rPr lang="it-IT" sz="2000" dirty="0">
                  <a:solidFill>
                    <a:srgbClr val="4C6065"/>
                  </a:solidFill>
                </a:rPr>
                <a:t> leader di domani.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895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https://www.napofilm.net/it/learning-with-napo/napo-for-teachers?pk_campaign=sm_</a:t>
            </a:r>
            <a:endParaRPr lang="it-IT" dirty="0"/>
          </a:p>
          <a:p>
            <a:r>
              <a:rPr lang="it-IT" dirty="0"/>
              <a:t>A scuola con </a:t>
            </a:r>
            <a:r>
              <a:rPr lang="it-IT" dirty="0" err="1"/>
              <a:t>Napo</a:t>
            </a:r>
            <a:r>
              <a:rPr lang="it-IT" dirty="0"/>
              <a:t> (EU-</a:t>
            </a:r>
            <a:r>
              <a:rPr lang="it-IT" dirty="0" err="1"/>
              <a:t>OSHA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A1B37-BD89-8D08-6FCF-8ACB7DAB5D64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2D86FD-C274-07F9-59A6-92BAC9B54B19}"/>
              </a:ext>
            </a:extLst>
          </p:cNvPr>
          <p:cNvSpPr txBox="1"/>
          <p:nvPr/>
        </p:nvSpPr>
        <p:spPr>
          <a:xfrm>
            <a:off x="999294" y="231308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Fai una lezione con le risorse didattiche di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Napo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4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3" y="1530170"/>
            <a:ext cx="10363799" cy="125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Scopri come innescare il cambiamento attraverso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comportamenti</a:t>
            </a:r>
          </a:p>
          <a:p>
            <a:pPr marL="446088" marR="0" lvl="0" indent="-4460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56133" y="2250535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2907549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Adotta e condividi i principi cardine della cultura della sicurezza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56133" y="3674273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 </a:t>
            </a:r>
            <a:r>
              <a:rPr lang="it-IT" sz="2400" i="1" dirty="0">
                <a:solidFill>
                  <a:srgbClr val="4C6065"/>
                </a:solidFill>
              </a:rPr>
              <a:t>(da proporre previa introduzione della campagna Obiettivo 18).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SENSIBILIZZAZIONE ALLA SICUREZZA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34AEBC-B7A3-8579-A37B-B2E5E7A0CDD2}"/>
              </a:ext>
            </a:extLst>
          </p:cNvPr>
          <p:cNvSpPr txBox="1"/>
          <p:nvPr/>
        </p:nvSpPr>
        <p:spPr>
          <a:xfrm>
            <a:off x="921235" y="4785387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Rifletti sulla sicurezza con una canzone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213D68-D184-310A-506B-23D3E6376FB8}"/>
              </a:ext>
            </a:extLst>
          </p:cNvPr>
          <p:cNvSpPr txBox="1"/>
          <p:nvPr/>
        </p:nvSpPr>
        <p:spPr>
          <a:xfrm>
            <a:off x="1356133" y="5220926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interne.</a:t>
            </a:r>
          </a:p>
        </p:txBody>
      </p:sp>
    </p:spTree>
    <p:extLst>
      <p:ext uri="{BB962C8B-B14F-4D97-AF65-F5344CB8AC3E}">
        <p14:creationId xmlns:p14="http://schemas.microsoft.com/office/powerpoint/2010/main" val="27391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Scopri come innescare il cambiamento 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F2B646-700B-1E1E-912C-28B73D0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253502"/>
            <a:chOff x="1480311" y="2165364"/>
            <a:chExt cx="9594088" cy="3397527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Guarda l’intervista a Leandro Herrero, ideatore della metodologia del 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Viral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(cambiamento virale), sull’impatto che i tuoi comportamenti e quelli delle persone intorno a te possono avere sulla vita e sul cambiamento. Rifletti su un’azione sicura che ritieni fondamentale nella tua esperienza di vita o di lavoro, impegnati a rispettarla fin da subito e, se vuoi, lascia il tuo commento in merito.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Come illustrato nel video, il cambiamento si genera attraverso la “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moltiplicazione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 di comportamenti virtuosi, un meccanismo esponenziale di coinvolgimento dei singoli per la diffusione della cultura.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Diventa anche tu agente del cambiamento!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20E7A-8FB0-59C3-AE25-D4CFCD9D185A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Scopri come innescare il cambiamento attraverso i comportamenti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D20233-3AA9-9E72-C62B-41B2C640D24F}"/>
              </a:ext>
            </a:extLst>
          </p:cNvPr>
          <p:cNvSpPr txBox="1"/>
          <p:nvPr/>
        </p:nvSpPr>
        <p:spPr>
          <a:xfrm>
            <a:off x="691375" y="5903893"/>
            <a:ext cx="621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6"/>
              </a:rPr>
              <a:t>https://youtu.be/yVHHzUcyqTo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2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Adotta e condividi i principi cardine della cultura della sicurezza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46055-C164-4AFF-1B14-78BE7F22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1548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Prendi visione del video e del manifesto di 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Obiettivo 18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 discutine i valori (nel loro insieme o uno alla volta) con i tuoi colleghi. Puoi sceglierne uno in cui ti identifichi maggiormente e spiegarne le motivazioni, anche nella sezione commenti.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Impegnati a rispettarlo da subito!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Perché: tutti possiamo contribuire a ridurre il numero di infortuni incidenti mortali sul lavoro, partendo dalla consapevolezza di quanto le nostre azioni siano importanti per noi stessi, per ispirare gli altri e per tutelarne la vita.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Diffondi anche tu la cultura della sicurezza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Adotta e condividi i principi cardine della cultura della sicurezza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73AFB5-D206-51E0-0E44-EDCC5314D55F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https://www.fondlhs.org/obiettivo18/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https://www.fondlhs.org/manifesto-obiettivo18/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2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5327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Rifletti sulla sicurezza con una canzone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1CA6E1-66B2-786B-FD91-FE542E00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89211"/>
            <a:ext cx="4680000" cy="468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40FE49-A449-8B53-6920-C43A5111B05E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</p:spTree>
    <p:extLst>
      <p:ext uri="{BB962C8B-B14F-4D97-AF65-F5344CB8AC3E}">
        <p14:creationId xmlns:p14="http://schemas.microsoft.com/office/powerpoint/2010/main" val="233896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Guarda il videoclip del brano rap “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Jim’s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story”, scritto e cantato dal giovane D-Trip, oggi Sarcasmo, e rifletti sul racconto, in musica e parole, di una vita che avrebbe potuto spezzarsi ma è rinata grazie al valore della prevenzione.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Anche la musica è uno strumento che, in particolare per i giovani, ha il potere di veicolare messaggi e far riflettere sui comportamenti più sicuri da tenere. 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Rifletti sulla sicurezza con una canzone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A79E62-452D-7CD1-E7F5-B26B31D51E92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10ED8F-0F67-0A71-C43F-526C90A93BB6}"/>
              </a:ext>
            </a:extLst>
          </p:cNvPr>
          <p:cNvSpPr txBox="1"/>
          <p:nvPr/>
        </p:nvSpPr>
        <p:spPr>
          <a:xfrm>
            <a:off x="691375" y="5501655"/>
            <a:ext cx="621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https://youtu.be/uO2kiELxVko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1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4072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Allaccia e fai allacciare le cinture (anche dietro!)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SICUREZZA STRADALE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90308" y="4795338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e incontri con alunni e genitori.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270EAB-05B2-3127-6854-45ED6D80AE6C}"/>
              </a:ext>
            </a:extLst>
          </p:cNvPr>
          <p:cNvSpPr txBox="1"/>
          <p:nvPr/>
        </p:nvSpPr>
        <p:spPr>
          <a:xfrm>
            <a:off x="1099655" y="283103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Rispetta e chiedi di rispettare i limiti di velocità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59F50C-ECB4-78AA-42EA-460A80475798}"/>
              </a:ext>
            </a:extLst>
          </p:cNvPr>
          <p:cNvSpPr txBox="1"/>
          <p:nvPr/>
        </p:nvSpPr>
        <p:spPr>
          <a:xfrm>
            <a:off x="1099655" y="362134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Non distrarti al cellulare - mettilo in tasca!</a:t>
            </a:r>
          </a:p>
        </p:txBody>
      </p:sp>
    </p:spTree>
    <p:extLst>
      <p:ext uri="{BB962C8B-B14F-4D97-AF65-F5344CB8AC3E}">
        <p14:creationId xmlns:p14="http://schemas.microsoft.com/office/powerpoint/2010/main" val="84301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Allaccia e fai allacciare le cinture (anche dietro!)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B257BA-EFED-C882-48D1-2CFB93D0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Quando sali in auto, allaccia la cintura anche sui sedili posteriori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chiedi ai tuoi passeggeri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fare lo stesso.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L’uso della cintura di sicurezza riduce del 50% la probabilità di morte in caso di incidente</a:t>
              </a:r>
              <a:r>
                <a:rPr lang="it-IT" sz="2000" dirty="0">
                  <a:solidFill>
                    <a:srgbClr val="4C6065"/>
                  </a:solidFill>
                </a:rPr>
                <a:t>. </a:t>
              </a:r>
              <a:br>
                <a:rPr lang="it-IT" sz="2000" dirty="0">
                  <a:solidFill>
                    <a:srgbClr val="4C6065"/>
                  </a:solidFill>
                </a:rPr>
              </a:br>
              <a:r>
                <a:rPr lang="it-IT" sz="2000" dirty="0">
                  <a:solidFill>
                    <a:srgbClr val="4C6065"/>
                  </a:solidFill>
                </a:rPr>
                <a:t>Non indossarla sui sedili posteriori vuol dire rischiare che il proprio corpo sia catapultato fuori dall’abitacolo o colpisca come un proiettile gli altri passeggeri.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B4D80E-C8FA-34AD-F4CC-80C275A1C837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6FC05B-4C19-69AC-6641-A07889E40BF8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Allaccia e fai allacciare le cinture (anche dietro!)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https://www.youtube.com/watch?v=fj_WFwVOYn8</a:t>
            </a:r>
            <a:endParaRPr lang="it-IT" dirty="0"/>
          </a:p>
          <a:p>
            <a:r>
              <a:rPr lang="it-IT" dirty="0"/>
              <a:t>Video Volvo: Un atro milione</a:t>
            </a:r>
          </a:p>
          <a:p>
            <a:r>
              <a:rPr lang="it-IT" dirty="0">
                <a:hlinkClick r:id="rId7"/>
              </a:rPr>
              <a:t>https://youtu.be/h-8PBx7isoM</a:t>
            </a:r>
            <a:endParaRPr lang="it-IT" dirty="0"/>
          </a:p>
          <a:p>
            <a:r>
              <a:rPr lang="it-IT" dirty="0" err="1"/>
              <a:t>Embracing</a:t>
            </a:r>
            <a:r>
              <a:rPr lang="it-IT" dirty="0"/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136948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10347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Rispetta e chiedi di rispettare i limiti di velocità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3BB679-EDED-6C39-0A96-2A6BF7F8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180" y="1193181"/>
            <a:ext cx="4680000" cy="468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29B711-AA18-DF9A-09EA-30D73AA12898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0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Impegnati sempre a rispettare i limiti di velocità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é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, se ti capita di trovarti in auto con un guidatore un po’ troppo “sportivo”, non esitare a chiedere, gentilmente, di rallentare e di rispettare la normativa.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L’eccesso di velocità è tra le prime cause di incidenti stradali: bastano pochi chilometri all’ora in più e il rischio non aumenta in modo lineare, ma esponenziale.  </a:t>
              </a:r>
              <a:br>
                <a:rPr lang="it-IT" sz="2000" dirty="0">
                  <a:solidFill>
                    <a:srgbClr val="4C6065"/>
                  </a:solidFill>
                </a:rPr>
              </a:br>
              <a:r>
                <a:rPr lang="it-IT" sz="2000" dirty="0">
                  <a:solidFill>
                    <a:srgbClr val="4C6065"/>
                  </a:solidFill>
                </a:rPr>
                <a:t>Il rispetto dei limiti fa parte delle regole salvavita ed </a:t>
              </a:r>
              <a:r>
                <a:rPr lang="it-IT" sz="2000" b="1" dirty="0">
                  <a:solidFill>
                    <a:srgbClr val="4C6065"/>
                  </a:solidFill>
                </a:rPr>
                <a:t>è importante esserne consapevoli quando siamo alla guida, ma anche esigerlo come passeggeri</a:t>
              </a:r>
              <a:r>
                <a:rPr lang="it-IT" sz="2000" dirty="0">
                  <a:solidFill>
                    <a:srgbClr val="4C6065"/>
                  </a:solidFill>
                </a:rPr>
                <a:t>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806A3B-68FE-5038-33BA-60E6D3FB7BBF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9FD4D1-ACB1-C468-0841-06003227FD96}"/>
              </a:ext>
            </a:extLst>
          </p:cNvPr>
          <p:cNvSpPr txBox="1"/>
          <p:nvPr/>
        </p:nvSpPr>
        <p:spPr>
          <a:xfrm>
            <a:off x="110347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Rispetta e chiedi di rispettare i limiti di velocità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9B5F37-6C61-50A5-F2DA-74D903A2445F}"/>
              </a:ext>
            </a:extLst>
          </p:cNvPr>
          <p:cNvSpPr txBox="1"/>
          <p:nvPr/>
        </p:nvSpPr>
        <p:spPr>
          <a:xfrm>
            <a:off x="691375" y="5174535"/>
            <a:ext cx="6746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https://youtu.be/x8VbUyyf_gU</a:t>
            </a:r>
            <a:endParaRPr lang="it-IT" dirty="0"/>
          </a:p>
          <a:p>
            <a:r>
              <a:rPr lang="it-IT" dirty="0"/>
              <a:t>Campagna «Love 30»</a:t>
            </a:r>
          </a:p>
          <a:p>
            <a:r>
              <a:rPr lang="it-IT" dirty="0">
                <a:hlinkClick r:id="rId7"/>
              </a:rPr>
              <a:t>https://saaq.gouv.qc.ca/en/saaq/awareness-campaigns/2013-speed</a:t>
            </a:r>
            <a:endParaRPr lang="it-IT" dirty="0"/>
          </a:p>
          <a:p>
            <a:r>
              <a:rPr lang="it-IT" dirty="0"/>
              <a:t>Campagna: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speed up, </a:t>
            </a:r>
            <a:r>
              <a:rPr lang="it-IT" dirty="0" err="1"/>
              <a:t>speak</a:t>
            </a:r>
            <a:r>
              <a:rPr lang="it-IT" dirty="0"/>
              <a:t> up!</a:t>
            </a:r>
          </a:p>
        </p:txBody>
      </p:sp>
    </p:spTree>
    <p:extLst>
      <p:ext uri="{BB962C8B-B14F-4D97-AF65-F5344CB8AC3E}">
        <p14:creationId xmlns:p14="http://schemas.microsoft.com/office/powerpoint/2010/main" val="167940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Metti il cellulare in tasca 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 / distrazione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34274B-5074-3579-591B-B8FC6A94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31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Quando cammini, scendi le scale o sei in movimento, metti via il cellulare e guarda cosa succede intorno a te!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E al volante… occhi sulla strada (se non guidi tu, tieni d’occhio l’autista)!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Rischi di farti male, e molto!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E non si tratta solo di inciampare, scivolare, scontrarti con un palo o con un’altra persona…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La disattenzione può davvero costare cara.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B4D80E-C8FA-34AD-F4CC-80C275A1C837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 / distrazione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https://youtu.be/zpCKkzrOwj8</a:t>
            </a:r>
            <a:endParaRPr lang="it-IT" dirty="0"/>
          </a:p>
          <a:p>
            <a:r>
              <a:rPr lang="it-IT" dirty="0"/>
              <a:t>Spot: Una magia nel traffico (con il cellulare)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6A09C6-68A1-60EF-A859-F89635FA95CB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Metti il cellulare in tasca 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130618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78435" y="1660278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riunioni scolastiche, corsi, visite in luoghi quali musei e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altr</a:t>
            </a:r>
            <a:r>
              <a:rPr lang="it-IT" sz="2400" i="1" dirty="0">
                <a:solidFill>
                  <a:srgbClr val="4C6065"/>
                </a:solidFill>
              </a:rPr>
              <a:t>e location, gite scolastiche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PROCEDURE DI EMERGENZA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977229-14E9-24F1-DFC8-1A1CCD1AE7EE}"/>
              </a:ext>
            </a:extLst>
          </p:cNvPr>
          <p:cNvSpPr txBox="1"/>
          <p:nvPr/>
        </p:nvSpPr>
        <p:spPr>
          <a:xfrm>
            <a:off x="898933" y="4283621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Proponi una formula ingaggiante per le prove di evacuazione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00E3A3-E4AA-336C-035E-733A3F0DF192}"/>
              </a:ext>
            </a:extLst>
          </p:cNvPr>
          <p:cNvSpPr txBox="1"/>
          <p:nvPr/>
        </p:nvSpPr>
        <p:spPr>
          <a:xfrm>
            <a:off x="1378435" y="5059527"/>
            <a:ext cx="10193412" cy="12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u="sng" dirty="0">
                <a:solidFill>
                  <a:srgbClr val="4C6065"/>
                </a:solidFill>
                <a:highlight>
                  <a:srgbClr val="D9EBF1"/>
                </a:highlight>
              </a:rPr>
              <a:t>Prossimamente disponibile</a:t>
            </a:r>
          </a:p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  <a:highlight>
                  <a:srgbClr val="D9EBF1"/>
                </a:highlight>
              </a:rPr>
              <a:t>Contesto: prova periodica in azienda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highlight>
                  <a:srgbClr val="D9EBF1"/>
                </a:highligh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E7A388-1BC0-5FAD-770F-853B33B21A8F}"/>
              </a:ext>
            </a:extLst>
          </p:cNvPr>
          <p:cNvSpPr txBox="1"/>
          <p:nvPr/>
        </p:nvSpPr>
        <p:spPr>
          <a:xfrm>
            <a:off x="999294" y="2781769"/>
            <a:ext cx="10193412" cy="125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Consulta le campagne della Protezione Civile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emergenza</a:t>
            </a:r>
          </a:p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07E080-B7B8-B0C1-1C46-231BB15FD798}"/>
              </a:ext>
            </a:extLst>
          </p:cNvPr>
          <p:cNvSpPr txBox="1"/>
          <p:nvPr/>
        </p:nvSpPr>
        <p:spPr>
          <a:xfrm>
            <a:off x="1378435" y="3544081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e discussioni di sicurezza con alunni e genitori.</a:t>
            </a:r>
          </a:p>
        </p:txBody>
      </p:sp>
    </p:spTree>
    <p:extLst>
      <p:ext uri="{BB962C8B-B14F-4D97-AF65-F5344CB8AC3E}">
        <p14:creationId xmlns:p14="http://schemas.microsoft.com/office/powerpoint/2010/main" val="127138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91E425-4353-2DB4-3391-1441567A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6165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53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943528"/>
            <a:chOff x="1480311" y="2165364"/>
            <a:chExt cx="9594088" cy="31499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Discuti con gli altri (o se non le conosci chiedi informazioni) le procedure di emergenza proprie del luogo in cui ti trovi: ad es. verificate insieme che le uscite di emergenza siano presenti e libere, individuate qual è il segnale allarme e dove si trova il punto di raccolta, chi sono gli addetti al primo soccorso e che numero chiamare se necessario.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È fondamentale conoscere le operazioni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attuare per prevenire le situazioni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rischio in caso di emergenza e per abbandonare il luogo - o la zona pericolosa - in modo tempestivo e sicuro. L’emergenza coglie di sorpresa e interferisce con i normali processi cognitivi,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sapere come comportarsi può salvare </a:t>
              </a:r>
              <a:b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vita (propria e altrui)!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3F293-460A-1545-0AEC-633C69EF5E74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</p:spTree>
    <p:extLst>
      <p:ext uri="{BB962C8B-B14F-4D97-AF65-F5344CB8AC3E}">
        <p14:creationId xmlns:p14="http://schemas.microsoft.com/office/powerpoint/2010/main" val="4272420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081171" y="243481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Consulta le campagne della Protezione Civile in caso di emergenza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F99813-3444-93CC-264B-0C536114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77" y="1089000"/>
            <a:ext cx="4680000" cy="468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19418C-4AD3-D434-5920-AF936406BD08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77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Sai cosa fare in caso di allerte, alluvioni, terremoti, incendi? Leggi le campagne della PC per conoscere i comportamenti da tenere per proteggere casa e persone in caso di emergenza collettiva e diffondi le informazioni in famiglia e nel vicinato.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In emergenza non c’è tempo per ragionare lucidamente, improvvisare può indurre danni gravi. Conoscere a priori che cosa fare è il modo migliore per salvare la vita tua e degli altri.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7A64F-4EB4-CF05-9D46-B3A3AE25B1C9}"/>
              </a:ext>
            </a:extLst>
          </p:cNvPr>
          <p:cNvSpPr txBox="1"/>
          <p:nvPr/>
        </p:nvSpPr>
        <p:spPr>
          <a:xfrm>
            <a:off x="1081171" y="243481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Consulta le campagne della Protezione Civile in caso di emergenza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788168-EA6B-368F-E416-BEFC0477E61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36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6717BC-29E7-7AEC-535D-AE521AD6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87777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7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In occasione delle prove periodiche di emergenza, proponi una soluzione accattivante (es. caccia al tesoro,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role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playing,…) per facilitare la partecipazione di tutti e rendere l’esercitazione un vero e proprio apprendimento.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prova di evacuazione può salvare la vita, è importante effettuarla ogni qualvolta sia prevista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memorizzare i giusti comportamenti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tenere.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4DB2B-C2B9-2D6A-F759-63D9F9F26650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416875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Altri suggerimenti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C3B75-A3E9-D05A-3E63-4272938607B7}"/>
              </a:ext>
            </a:extLst>
          </p:cNvPr>
          <p:cNvSpPr txBox="1"/>
          <p:nvPr/>
        </p:nvSpPr>
        <p:spPr>
          <a:xfrm>
            <a:off x="722341" y="1548527"/>
            <a:ext cx="10629600" cy="44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agli atti sopra riportati,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 trovare altri spunti nella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 piattaforma.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 dirty="0">
              <a:solidFill>
                <a:srgbClr val="4C6065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Sfoglia le categorie di atti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4C6065"/>
                </a:solidFill>
              </a:rPr>
              <a:t> Seleziona quello di tuo interesse </a:t>
            </a:r>
            <a:r>
              <a:rPr lang="it-IT" sz="2000" i="1" u="sng" dirty="0">
                <a:solidFill>
                  <a:srgbClr val="4C6065"/>
                </a:solidFill>
              </a:rPr>
              <a:t>(gli atti pubblicati in bacheca possono variare nel tempo)</a:t>
            </a:r>
            <a:endParaRPr lang="it-IT" sz="2000" u="sng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sng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Creane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 code </a:t>
            </a:r>
            <a:r>
              <a:rPr lang="it-IT" sz="2000" dirty="0">
                <a:solidFill>
                  <a:srgbClr val="4C6065"/>
                </a:solidFill>
              </a:rPr>
              <a:t>con questo strumento gratuito: </a:t>
            </a:r>
            <a:r>
              <a:rPr lang="it-IT" sz="2000" dirty="0">
                <a:solidFill>
                  <a:srgbClr val="4C6065"/>
                </a:solidFill>
                <a:hlinkClick r:id="rId3"/>
              </a:rPr>
              <a:t>https://www.qrcode-monkey.com/</a:t>
            </a:r>
            <a:endParaRPr lang="it-IT" sz="2000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Prepara le slide da proiettare usando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lang="it-IT" sz="2000" dirty="0">
                <a:solidFill>
                  <a:srgbClr val="4C6065"/>
                </a:solidFill>
              </a:rPr>
              <a:t>e base quelle di questo documento.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4C6065"/>
                </a:solidFill>
              </a:rPr>
              <a:t>Buon lavoro!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A1FA-905E-C4C1-685D-BA474CA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8126" y="1962705"/>
            <a:ext cx="7753815" cy="1151474"/>
          </a:xfrm>
          <a:prstGeom prst="rect">
            <a:avLst/>
          </a:prstGeom>
        </p:spPr>
      </p:pic>
      <p:sp>
        <p:nvSpPr>
          <p:cNvPr id="7" name="Figura a mano libera 26">
            <a:extLst>
              <a:ext uri="{FF2B5EF4-FFF2-40B4-BE49-F238E27FC236}">
                <a16:creationId xmlns:a16="http://schemas.microsoft.com/office/drawing/2014/main" id="{5F6DB612-0148-C291-FF93-333371452E60}"/>
              </a:ext>
            </a:extLst>
          </p:cNvPr>
          <p:cNvSpPr/>
          <p:nvPr/>
        </p:nvSpPr>
        <p:spPr>
          <a:xfrm>
            <a:off x="398478" y="828980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F5EED5-84E5-332E-F2A0-A379DFD08969}"/>
              </a:ext>
            </a:extLst>
          </p:cNvPr>
          <p:cNvSpPr/>
          <p:nvPr/>
        </p:nvSpPr>
        <p:spPr>
          <a:xfrm>
            <a:off x="259061" y="3127069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30D2C52-0C34-428C-0939-A7544445CC67}"/>
              </a:ext>
            </a:extLst>
          </p:cNvPr>
          <p:cNvSpPr/>
          <p:nvPr/>
        </p:nvSpPr>
        <p:spPr>
          <a:xfrm>
            <a:off x="329981" y="3922972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631B0E1-7EF2-3CEB-3D70-97CC9807620E}"/>
              </a:ext>
            </a:extLst>
          </p:cNvPr>
          <p:cNvSpPr/>
          <p:nvPr/>
        </p:nvSpPr>
        <p:spPr>
          <a:xfrm>
            <a:off x="227235" y="2308014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5948CB-1EFD-2508-677A-C832FE51D977}"/>
              </a:ext>
            </a:extLst>
          </p:cNvPr>
          <p:cNvSpPr/>
          <p:nvPr/>
        </p:nvSpPr>
        <p:spPr>
          <a:xfrm>
            <a:off x="482381" y="4710826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9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0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7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4072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Organizza in classe un’attività sulla sicurezza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INSEGNARE LA SICUREZZA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90308" y="2368918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scuole primarie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59F50C-ECB4-78AA-42EA-460A80475798}"/>
              </a:ext>
            </a:extLst>
          </p:cNvPr>
          <p:cNvSpPr txBox="1"/>
          <p:nvPr/>
        </p:nvSpPr>
        <p:spPr>
          <a:xfrm>
            <a:off x="1099655" y="362134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Fai una lezione con le risorse didattiche di </a:t>
            </a:r>
            <a:r>
              <a:rPr kumimoji="0" lang="it-I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055B69-32E6-7947-8321-9779A227EAA4}"/>
              </a:ext>
            </a:extLst>
          </p:cNvPr>
          <p:cNvSpPr txBox="1"/>
          <p:nvPr/>
        </p:nvSpPr>
        <p:spPr>
          <a:xfrm>
            <a:off x="1590308" y="4021874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scuole primarie - secondarie di primo livello</a:t>
            </a:r>
          </a:p>
        </p:txBody>
      </p:sp>
    </p:spTree>
    <p:extLst>
      <p:ext uri="{BB962C8B-B14F-4D97-AF65-F5344CB8AC3E}">
        <p14:creationId xmlns:p14="http://schemas.microsoft.com/office/powerpoint/2010/main" val="2550823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1750</Words>
  <Application>Microsoft Office PowerPoint</Application>
  <PresentationFormat>Widescreen</PresentationFormat>
  <Paragraphs>172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Lucida Handwriting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Candioli Pack</dc:creator>
  <cp:lastModifiedBy>Isabella Abrate</cp:lastModifiedBy>
  <cp:revision>99</cp:revision>
  <dcterms:created xsi:type="dcterms:W3CDTF">2022-03-09T09:33:06Z</dcterms:created>
  <dcterms:modified xsi:type="dcterms:W3CDTF">2023-03-23T15:09:17Z</dcterms:modified>
</cp:coreProperties>
</file>