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</p:sldMasterIdLst>
  <p:notesMasterIdLst>
    <p:notesMasterId r:id="rId30"/>
  </p:notesMasterIdLst>
  <p:handoutMasterIdLst>
    <p:handoutMasterId r:id="rId31"/>
  </p:handoutMasterIdLst>
  <p:sldIdLst>
    <p:sldId id="299" r:id="rId4"/>
    <p:sldId id="300" r:id="rId5"/>
    <p:sldId id="273" r:id="rId6"/>
    <p:sldId id="274" r:id="rId7"/>
    <p:sldId id="275" r:id="rId8"/>
    <p:sldId id="298" r:id="rId9"/>
    <p:sldId id="276" r:id="rId10"/>
    <p:sldId id="277" r:id="rId11"/>
    <p:sldId id="280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4" r:id="rId22"/>
    <p:sldId id="295" r:id="rId23"/>
    <p:sldId id="288" r:id="rId24"/>
    <p:sldId id="291" r:id="rId25"/>
    <p:sldId id="292" r:id="rId26"/>
    <p:sldId id="296" r:id="rId27"/>
    <p:sldId id="297" r:id="rId28"/>
    <p:sldId id="293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F1"/>
    <a:srgbClr val="4C6065"/>
    <a:srgbClr val="E20026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/>
    <p:restoredTop sz="86433"/>
  </p:normalViewPr>
  <p:slideViewPr>
    <p:cSldViewPr snapToGrid="0" snapToObjects="1" showGuides="1">
      <p:cViewPr varScale="1">
        <p:scale>
          <a:sx n="88" d="100"/>
          <a:sy n="88" d="100"/>
        </p:scale>
        <p:origin x="15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6" d="100"/>
          <a:sy n="166" d="100"/>
        </p:scale>
        <p:origin x="5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5FEAED-992E-DF46-B10F-52D7F7ABE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68F8E9-C595-E641-95CA-454D6E13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1B22-003A-ED46-AA74-398503F2F989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5A089-BBCE-D34A-8F8C-B3FA21281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72BC2-D2F3-9B47-BC0F-05C431E35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CF4-DA3B-D14E-81DD-1B49A22AF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D4E3-0A00-DB4B-A86B-E36C749F3497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77E-2A6B-2649-B734-1FBC21E69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BF77E-2A6B-2649-B734-1FBC21E69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2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BF77E-2A6B-2649-B734-1FBC21E69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italialovessicurezza.it/risorse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alialovessicurezza.it/risorse/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C7541-B520-4347-978A-5597DBC20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1181" y="681777"/>
            <a:ext cx="5440033" cy="8998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1BA6C3-A6CA-3AEF-1580-EA9816B57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909" r="40527"/>
          <a:stretch/>
        </p:blipFill>
        <p:spPr>
          <a:xfrm>
            <a:off x="0" y="1784837"/>
            <a:ext cx="12192000" cy="5073163"/>
          </a:xfrm>
          <a:prstGeom prst="rect">
            <a:avLst/>
          </a:prstGeom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D5C43D8-9785-7090-290D-D95CC71DFD66}"/>
              </a:ext>
            </a:extLst>
          </p:cNvPr>
          <p:cNvSpPr/>
          <p:nvPr userDrawn="1"/>
        </p:nvSpPr>
        <p:spPr>
          <a:xfrm>
            <a:off x="2900857" y="5677689"/>
            <a:ext cx="5240215" cy="747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3ECFB1-2C64-575B-AD4D-F7B0808BA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60" y="2253409"/>
            <a:ext cx="4398633" cy="8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0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4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3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7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1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5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A98D59D-89D1-7948-9186-32174622F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67" y="346486"/>
            <a:ext cx="10761785" cy="8620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CC32F6-8710-3A40-B5CE-E789228EA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9080"/>
            <a:ext cx="12192000" cy="4631286"/>
          </a:xfrm>
          <a:prstGeom prst="rect">
            <a:avLst/>
          </a:prstGeom>
        </p:spPr>
      </p:pic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CCA063E1-9C76-1541-A057-92F547182F5C}"/>
              </a:ext>
            </a:extLst>
          </p:cNvPr>
          <p:cNvSpPr/>
          <p:nvPr userDrawn="1"/>
        </p:nvSpPr>
        <p:spPr>
          <a:xfrm>
            <a:off x="3884442" y="5970913"/>
            <a:ext cx="4423116" cy="60746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1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209187" y="45960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1B97F-D991-F042-B24B-545CEF05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ABB279-38FF-7E4B-BDEA-56DC4A02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4B1C2-F0DD-524F-9D8A-362371BB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46010-1BC6-464D-9E77-BB75B4E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BA8615-D9C7-354A-A49F-189C6881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0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33500-F393-F843-84FC-C580ECBB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CC5F39-AAD4-784B-ACB0-6766A744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61B3A-2B88-A745-9719-0324EEC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B5F9F-18F8-264B-A589-965135F4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8F53F-6687-344A-AD72-E7AA61DD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9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8C478-6A8A-2E47-88E3-A1C67B8D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7E5FA-2C28-5F4E-B580-56DE8AD26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DA31FC-0060-8443-8842-617BF1E1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C7773D-73E8-BE45-947F-BC157234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B2A0D-1385-5A46-921F-DF7AD63E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99143B-824F-1A46-AAFA-6FB0BC35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337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093B4-CAD2-9F42-BB23-2A82A6BD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EC487C-41B8-5E4A-B2C4-6BA67A38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3F337D-7565-2E47-8AD7-71F8C28C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E64726-DCD2-7941-92E5-C1DCFEF71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461D03-A1C6-3842-AE50-EDC00830C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4F4E4C-A970-8144-917E-A1BA6FB6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6305F6-DC28-7645-82B2-4D85D20A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FF06AD-A674-E14F-BAD9-760A9F8D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72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D7398-714C-494A-994E-E251D83A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6FE980-E3B7-E34A-BB7D-5558C38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74B44C-E46A-564A-843B-AC0EBB84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11B448-A923-F647-AC15-11D6FE76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0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697253-8F28-A94F-999D-8D34512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9CC737-5B9F-4241-AE70-2ACFFC6D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1BF6B5-DF3F-024B-9346-D036B962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668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1643F-766B-CD49-8695-88DD081E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D48B9-9C1B-E740-AE09-C5E78361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AABE2B-3E9D-5749-8557-62F14908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884EA7-B14C-1E47-95D2-A0ABF196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DCDE2C-0244-DF4A-99F4-A92BCE97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23A794-916A-EB4B-A781-1C6319C3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17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1BB59-4C59-1240-B8D9-A089E72F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DFD20-E4C3-B74A-8CD9-510837B5E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0449BF-0074-3041-989F-F34592D8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F7FA53-3ED9-D544-8F37-FC3D047E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EE01BC-61D9-2744-8CAF-203FEABA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08753-20E4-8E45-BA79-9DD6EED9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026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8FAC8-B4FA-9F46-B811-0686B067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5D0CE7-AD34-1348-A4CF-2F3AC48F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931A9-08CB-3F49-BFF0-B7965042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57461-EC38-6A45-AFD7-44EDDE64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0938F-2458-5943-9CFF-D02769A3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67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8AA2C-42D8-5A48-97E2-67AE0D75D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2A4EA3-1442-7547-B851-C40FA661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5CD9C-6F81-A547-B7D8-500B99A6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2036F-70BF-EF4B-8735-F636741E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54512D-95DA-9F41-969B-E7D37C7B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4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0453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tantissimi lavoratori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in occasione di attività di consulenza, iniziative aziendali e momenti di formazione.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437736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048263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731982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4148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D05E97-AC30-51C7-8BD7-96B8864A5600}"/>
              </a:ext>
            </a:extLst>
          </p:cNvPr>
          <p:cNvSpPr txBox="1"/>
          <p:nvPr userDrawn="1"/>
        </p:nvSpPr>
        <p:spPr>
          <a:xfrm>
            <a:off x="872130" y="2934572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rgbClr val="E20026"/>
                </a:solidFill>
                <a:latin typeface="+mn-lt"/>
              </a:rPr>
              <a:t>ISTRUZIONI ALL’USO DEL KIT</a:t>
            </a:r>
            <a:endParaRPr lang="it-IT" sz="3600" b="0" i="0" u="none" strike="noStrike" baseline="0" dirty="0">
              <a:solidFill>
                <a:srgbClr val="E20026"/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7875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</p:spTree>
    <p:extLst>
      <p:ext uri="{BB962C8B-B14F-4D97-AF65-F5344CB8AC3E}">
        <p14:creationId xmlns:p14="http://schemas.microsoft.com/office/powerpoint/2010/main" val="373670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193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tantissimi lavoratori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in occasione di riunioni,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momenti di formazione, iniziative aziendali.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367413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2972849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679872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771847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</a:t>
              </a:r>
              <a:r>
                <a:rPr lang="it-IT" sz="1800" b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RISORSE</a:t>
              </a:r>
              <a:r>
                <a:rPr lang="it-IT" sz="1800" b="0">
                  <a:solidFill>
                    <a:srgbClr val="4C6065"/>
                  </a:solidFill>
                  <a:latin typeface="+mn-lt"/>
                </a:rPr>
                <a:t> 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QR code 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13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827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Potete scegliere insieme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aziendale,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357737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8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9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RISORSE</a:t>
              </a:r>
              <a:endParaRPr lang="it-IT" sz="1800" b="0" dirty="0">
                <a:solidFill>
                  <a:srgbClr val="E20026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7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27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66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712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149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615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818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288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8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299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Potrà scegliere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aziendale,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9485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3" r:id="rId5"/>
    <p:sldLayoutId id="2147483670" r:id="rId6"/>
    <p:sldLayoutId id="2147483650" r:id="rId7"/>
    <p:sldLayoutId id="2147483671" r:id="rId8"/>
    <p:sldLayoutId id="21474836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F8F6E6-1B26-F24B-9B74-D7D0F695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F678F8-75B9-3A43-A8A7-87A45767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9CB126-978A-2247-BCCF-80235972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2C7155-BB55-4B42-AAF1-831EDCF4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F8C3EE-0224-BF4A-B476-2FDE577A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9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8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VHHzUcyqTo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www.fondlhs.org/manifesto-obiettivo1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ondlhs.org/obiettivo18/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uO2kiELxVko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www.youtube.com/watch?v=wtEtU8XrPk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m8hSXOWkZk0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cohs.ca/images/products/infographics/download/Sitting_at_Work.jpg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s://www.italialovessicurezza.it/bacheca-atti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802879-CB13-F54F-AE7F-ADBD2E763E02}"/>
              </a:ext>
            </a:extLst>
          </p:cNvPr>
          <p:cNvSpPr txBox="1"/>
          <p:nvPr/>
        </p:nvSpPr>
        <p:spPr>
          <a:xfrm>
            <a:off x="3648808" y="6089981"/>
            <a:ext cx="489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KIT Consulenti e Formatori</a:t>
            </a:r>
          </a:p>
        </p:txBody>
      </p:sp>
    </p:spTree>
    <p:extLst>
      <p:ext uri="{BB962C8B-B14F-4D97-AF65-F5344CB8AC3E}">
        <p14:creationId xmlns:p14="http://schemas.microsoft.com/office/powerpoint/2010/main" val="252944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sicurezza ed emergenza </a:t>
            </a:r>
          </a:p>
        </p:txBody>
      </p:sp>
      <p:pic>
        <p:nvPicPr>
          <p:cNvPr id="4" name="Immagine 3" descr="Immagine che contiene modello, Elementi grafici, rosso, testo&#10;&#10;Descrizione generata automaticamente">
            <a:extLst>
              <a:ext uri="{FF2B5EF4-FFF2-40B4-BE49-F238E27FC236}">
                <a16:creationId xmlns:a16="http://schemas.microsoft.com/office/drawing/2014/main" id="{111716F0-6885-2A6D-2FD3-E8AD1B34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6165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943528"/>
            <a:chOff x="1480311" y="2165364"/>
            <a:chExt cx="9594088" cy="31499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Discuti con i tuoi colleghi (o se non le conosci chiedi informazioni) le procedure di emergenza proprie del luogo di lavoro in cui ti trovi: ad es. verificate insieme che le uscite di emergenza siano presenti e libere, individuate qual è il segnale allarme e dove si trova il punto di raccolta, chi sono gli addetti al primo soccorso e che numero chiamare se necessario.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È fondamentale conoscere le operazioni </a:t>
              </a:r>
              <a:b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attuare per prevenire le situazioni </a:t>
              </a:r>
              <a:b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 rischio in caso di emergenza e per abbandonare il luogo di lavoro - o la zona pericolosa - in modo tempestivo e sicuro. L’emergenza coglie di sorpresa e interferisce con i normali processi cognitivi, </a:t>
              </a:r>
              <a:b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sapere come comportarsi può salvare </a:t>
              </a:r>
              <a:b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vita (propria e altrui)!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3F293-460A-1545-0AEC-633C69EF5E74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Condividi le procedure di emergenza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186331-8B60-31E4-B933-0D24FC91CF0C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sicurezza ed emergenza </a:t>
            </a:r>
          </a:p>
        </p:txBody>
      </p:sp>
    </p:spTree>
    <p:extLst>
      <p:ext uri="{BB962C8B-B14F-4D97-AF65-F5344CB8AC3E}">
        <p14:creationId xmlns:p14="http://schemas.microsoft.com/office/powerpoint/2010/main" val="4292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Proponi una formula ingaggiante per le prove di evacuazione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E43655-DA9C-55E6-D1B3-BC59291F267E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sicurezza ed emergenza </a:t>
            </a:r>
          </a:p>
        </p:txBody>
      </p:sp>
      <p:pic>
        <p:nvPicPr>
          <p:cNvPr id="7" name="Immagine 6" descr="Immagine che contiene modello, testo, rosso, Elementi grafici&#10;&#10;Descrizione generata automaticamente">
            <a:extLst>
              <a:ext uri="{FF2B5EF4-FFF2-40B4-BE49-F238E27FC236}">
                <a16:creationId xmlns:a16="http://schemas.microsoft.com/office/drawing/2014/main" id="{99B23AFF-AFB5-9422-E33E-0E9D5883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2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occasione delle prove periodiche di emergenza, proponi una soluzione accattivante (es. caccia al tesoro, 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role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playing,…) per facilitare la partecipazione di tutti i colleghi e rendere l’esercitazione un vero e proprio apprendimento.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prova di evacuazione può salvare la vita, è importante effettuarla ogni qualvolta sia prevista e 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memorizzare i giusti comportamenti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tenere.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4DB2B-C2B9-2D6A-F759-63D9F9F26650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Proponi una formula ingaggiante per le prove di evacuazione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297C9-E70D-55AE-C0E8-9CA93C1BD0E2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sicurezza ed emergenza </a:t>
            </a:r>
          </a:p>
        </p:txBody>
      </p:sp>
    </p:spTree>
    <p:extLst>
      <p:ext uri="{BB962C8B-B14F-4D97-AF65-F5344CB8AC3E}">
        <p14:creationId xmlns:p14="http://schemas.microsoft.com/office/powerpoint/2010/main" val="74215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2706831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Adotta e condividi i principi cardine della cultura della sicurezza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56133" y="3473555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 (da proporre previa introduzione della campagna Obiettivo 18).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SENSIBILIZZAZIONE ALLA SICUREZZA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34AEBC-B7A3-8579-A37B-B2E5E7A0CDD2}"/>
              </a:ext>
            </a:extLst>
          </p:cNvPr>
          <p:cNvSpPr txBox="1"/>
          <p:nvPr/>
        </p:nvSpPr>
        <p:spPr>
          <a:xfrm>
            <a:off x="921235" y="4651575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Rifletti sulla sicurezza con una canzone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C8758-CCA3-4DA7-4C07-E0F8DC09DB91}"/>
              </a:ext>
            </a:extLst>
          </p:cNvPr>
          <p:cNvSpPr txBox="1"/>
          <p:nvPr/>
        </p:nvSpPr>
        <p:spPr>
          <a:xfrm>
            <a:off x="1356133" y="5087114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3E7FC-5591-6B78-D445-9F572E154404}"/>
              </a:ext>
            </a:extLst>
          </p:cNvPr>
          <p:cNvSpPr txBox="1"/>
          <p:nvPr/>
        </p:nvSpPr>
        <p:spPr>
          <a:xfrm>
            <a:off x="999294" y="1176224"/>
            <a:ext cx="9836574" cy="86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Scopri come innescare il cambiamento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attraverso i comportamenti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67277B-034B-DD9A-5A62-2A97ADDF01E2}"/>
              </a:ext>
            </a:extLst>
          </p:cNvPr>
          <p:cNvSpPr txBox="1"/>
          <p:nvPr/>
        </p:nvSpPr>
        <p:spPr>
          <a:xfrm>
            <a:off x="1356133" y="1934676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27391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F2B646-700B-1E1E-912C-28B73D0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253502"/>
            <a:chOff x="1480311" y="2165364"/>
            <a:chExt cx="9594088" cy="3397527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l’intervista a Leandro Herrero, ideatore della metodologia del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Viral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Change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(cambiamento virale), sull’impatto che i tuoi comportamenti e quelli delle persone intorno a te possono avere sulla vita e sul cambiamento. Rifletti su un’azione sicura che ritieni fondamentale nella tua esperienza di vita o di lavoro, impegnati a rispettarla fin da subito e, se vuoi, lascia il tuo commento in merito.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Come illustrato nel video, il cambiamento si genera attraverso la “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moltiplicazione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” di comportamenti virtuosi, un meccanismo esponenziale di coinvolgimento dei singoli per la diffusione della cultura.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Diventa anche tu agente del cambiamento!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20E7A-8FB0-59C3-AE25-D4CFCD9D185A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D20233-3AA9-9E72-C62B-41B2C640D24F}"/>
              </a:ext>
            </a:extLst>
          </p:cNvPr>
          <p:cNvSpPr txBox="1"/>
          <p:nvPr/>
        </p:nvSpPr>
        <p:spPr>
          <a:xfrm>
            <a:off x="691375" y="5903893"/>
            <a:ext cx="621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https://youtu.be/yVHHzUcyqTo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46055-C164-4AFF-1B14-78BE7F22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1548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Prendi visione del video e del manifesto di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Obiettivo 18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e discutine i valori (nel loro insieme o uno alla volta) con i tuoi colleghi. Puoi sceglierne uno in cui ti identifichi maggiormente e spiegarne le motivazioni, anche nella sezione commenti.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Impegnati a rispettarlo da subito!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Perché: tutti possiamo contribuire a ridurre il numero di infortuni incidenti mortali sul lavoro, partendo dalla consapevolezza di quanto le nostre azioni siano importanti per noi stessi, per ispirare gli altri e per tutelarne la vita.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Diffondi anche tu la cultura della sicurezza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73AFB5-D206-51E0-0E44-EDCC5314D55F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https://www.fondlhs.org/obiettivo18/</a:t>
            </a:r>
            <a:endParaRPr lang="it-IT" dirty="0"/>
          </a:p>
          <a:p>
            <a:r>
              <a:rPr lang="it-IT" dirty="0">
                <a:hlinkClick r:id="rId7"/>
              </a:rPr>
              <a:t>https://www.fondlhs.org/manifesto-obiettivo18/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92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5327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Rifletti sulla sicurezza con una canzone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1CA6E1-66B2-786B-FD91-FE542E00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89211"/>
            <a:ext cx="4680000" cy="468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40FE49-A449-8B53-6920-C43A5111B05E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3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7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videoclip del brano rap “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Jim’s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story”, scritto e cantato dal giovane D-Trip, oggi Sarcasmo, e rifletti sul racconto, in musica e parole, di una vita che avrebbe potuto spezzarsi ma è rinata grazie al valore della prevenzione.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Anche la musica è uno strumento che, in particolare per i giovani, ha il potere di veicolare messaggi e far riflettere sui comportamenti più sicuri da tenere. 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Rifletti sulla sicurezza con una canzone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A79E62-452D-7CD1-E7F5-B26B31D51E92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10ED8F-0F67-0A71-C43F-526C90A93BB6}"/>
              </a:ext>
            </a:extLst>
          </p:cNvPr>
          <p:cNvSpPr txBox="1"/>
          <p:nvPr/>
        </p:nvSpPr>
        <p:spPr>
          <a:xfrm>
            <a:off x="691375" y="5501655"/>
            <a:ext cx="621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https://youtu.be/uO2kiELxVko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34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66011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Lavori in altezza e uso DPI – proteggiti e agisci in sicurezza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RISCHI, PROTEZIONI E DPI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56854" y="2437860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78CA3E-AA7C-49D9-C931-DFD66CFEF719}"/>
              </a:ext>
            </a:extLst>
          </p:cNvPr>
          <p:cNvSpPr txBox="1"/>
          <p:nvPr/>
        </p:nvSpPr>
        <p:spPr>
          <a:xfrm>
            <a:off x="1099655" y="3693760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Lavori in piedi o seduto? Imposta dei tempi di pausa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BABDBC-2997-E1AD-C608-86944E707494}"/>
              </a:ext>
            </a:extLst>
          </p:cNvPr>
          <p:cNvSpPr txBox="1"/>
          <p:nvPr/>
        </p:nvSpPr>
        <p:spPr>
          <a:xfrm>
            <a:off x="1556854" y="4065609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84301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AFBA81-6712-0EEE-E1BA-45E12130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04332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video e rifletti sulle conseguenze che il mancato utilizzo dell’imbracatura durante i lavori in altezza può avere sul tuo futuro, sulla tua famiglia e la tua vita in generale.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protezione della tua salute e sicurezza è più importante della velocità e della comodità di esecuzione di un lavoro.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caduta dura pochi secondi ma le conseguenze… durano per sempre. 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B3D000-FAA0-A760-3C64-C43A5B7D2F95}"/>
              </a:ext>
            </a:extLst>
          </p:cNvPr>
          <p:cNvSpPr txBox="1"/>
          <p:nvPr/>
        </p:nvSpPr>
        <p:spPr>
          <a:xfrm>
            <a:off x="691375" y="5262850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https://youtu.be/m8hSXOWkZk0</a:t>
            </a:r>
            <a:endParaRPr lang="it-IT" dirty="0"/>
          </a:p>
          <a:p>
            <a:r>
              <a:rPr lang="it-IT" i="1" dirty="0"/>
              <a:t>Campagna </a:t>
            </a:r>
            <a:r>
              <a:rPr lang="it-IT" i="1" dirty="0" err="1"/>
              <a:t>ChileCodelco</a:t>
            </a:r>
            <a:r>
              <a:rPr lang="it-IT" i="1" dirty="0"/>
              <a:t> «No </a:t>
            </a:r>
            <a:r>
              <a:rPr lang="it-IT" i="1" dirty="0" err="1"/>
              <a:t>màs</a:t>
            </a:r>
            <a:r>
              <a:rPr lang="it-IT" i="1" dirty="0"/>
              <a:t> </a:t>
            </a:r>
            <a:r>
              <a:rPr lang="it-IT" i="1" dirty="0" err="1"/>
              <a:t>accidentes</a:t>
            </a:r>
            <a:r>
              <a:rPr lang="it-IT" i="1" dirty="0"/>
              <a:t>»</a:t>
            </a:r>
          </a:p>
          <a:p>
            <a:r>
              <a:rPr lang="it-IT" dirty="0">
                <a:hlinkClick r:id="rId7"/>
              </a:rPr>
              <a:t>https://www.youtube.com/watch?v=wtEtU8XrPk4</a:t>
            </a:r>
            <a:endParaRPr lang="it-IT" dirty="0"/>
          </a:p>
          <a:p>
            <a:r>
              <a:rPr lang="it-IT" i="1" dirty="0"/>
              <a:t>Il momento della verità - SUVA</a:t>
            </a:r>
          </a:p>
        </p:txBody>
      </p:sp>
    </p:spTree>
    <p:extLst>
      <p:ext uri="{BB962C8B-B14F-4D97-AF65-F5344CB8AC3E}">
        <p14:creationId xmlns:p14="http://schemas.microsoft.com/office/powerpoint/2010/main" val="136948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piedi o seduto? Imposta dei tempi di pausa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433BDA-75EB-91AB-2073-228910D8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4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Durante la giornata di lavoro, cerca di alternare seduta, attività in piedi e camminata e imposta delle pause fisse: gli esperti consigliano di fare delle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micropause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ogni 20-30 minuti e uno stop di  almeno 10 minuti ogni due ore di seduta.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Il lavoro sedentario, oggi sempre più diffuso, può contribuire a sviluppare dolori a schiena, collo e arti.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Cambiare spesso postura e fare pause regolari sono alcuni semplici accorgimenti utili per ridurre i rischi.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9CC9D0-1696-03FE-B28B-103BF10EE06F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piedi o seduto? Imposta dei tempi di pausa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8180B6-FE8C-ED92-3E35-7BE03CDB177F}"/>
              </a:ext>
            </a:extLst>
          </p:cNvPr>
          <p:cNvSpPr txBox="1"/>
          <p:nvPr/>
        </p:nvSpPr>
        <p:spPr>
          <a:xfrm>
            <a:off x="669156" y="5392687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Infografica: </a:t>
            </a:r>
            <a:r>
              <a:rPr lang="it-IT" dirty="0">
                <a:hlinkClick r:id="rId6"/>
              </a:rPr>
              <a:t>https://www.ccohs.ca/images/products/infographics/download/Sitting_at_Work.jpg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811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046203" y="265783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Altri suggerimenti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C3B75-A3E9-D05A-3E63-4272938607B7}"/>
              </a:ext>
            </a:extLst>
          </p:cNvPr>
          <p:cNvSpPr txBox="1"/>
          <p:nvPr/>
        </p:nvSpPr>
        <p:spPr>
          <a:xfrm>
            <a:off x="722341" y="1548527"/>
            <a:ext cx="10629600" cy="44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agli atti sopra riportati,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 trovare altri spunti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 piattaforma.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 dirty="0">
              <a:solidFill>
                <a:srgbClr val="4C6065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Sfoglia le categorie di atti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4C6065"/>
                </a:solidFill>
              </a:rPr>
              <a:t> Seleziona quello di tuo interesse </a:t>
            </a:r>
            <a:r>
              <a:rPr lang="it-IT" sz="2000" i="1" u="sng" dirty="0">
                <a:solidFill>
                  <a:srgbClr val="4C6065"/>
                </a:solidFill>
              </a:rPr>
              <a:t>(gli atti pubblicati in bacheca possono variare nel tempo)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Creane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 code </a:t>
            </a:r>
            <a:r>
              <a:rPr lang="it-IT" sz="2000" dirty="0">
                <a:solidFill>
                  <a:srgbClr val="4C6065"/>
                </a:solidFill>
              </a:rPr>
              <a:t>con questo strumento gratuito: </a:t>
            </a:r>
            <a:r>
              <a:rPr lang="it-IT" sz="2000" dirty="0">
                <a:solidFill>
                  <a:srgbClr val="4C6065"/>
                </a:solidFill>
                <a:hlinkClick r:id="rId3"/>
              </a:rPr>
              <a:t>https://www.qrcode-monkey.com/</a:t>
            </a:r>
            <a:endParaRPr lang="it-IT" sz="2000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Prepara le slide da proiettare usando come</a:t>
            </a:r>
            <a:r>
              <a:rPr lang="it-IT" sz="2000" dirty="0">
                <a:solidFill>
                  <a:srgbClr val="4C6065"/>
                </a:solidFill>
              </a:rPr>
              <a:t> base quelle di questo documento.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4C6065"/>
                </a:solidFill>
              </a:rPr>
              <a:t>Buon lavoro!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A1FA-905E-C4C1-685D-BA474CA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810" y="1911011"/>
            <a:ext cx="8188712" cy="1216058"/>
          </a:xfrm>
          <a:prstGeom prst="rect">
            <a:avLst/>
          </a:prstGeom>
        </p:spPr>
      </p:pic>
      <p:sp>
        <p:nvSpPr>
          <p:cNvPr id="7" name="Figura a mano libera 26">
            <a:extLst>
              <a:ext uri="{FF2B5EF4-FFF2-40B4-BE49-F238E27FC236}">
                <a16:creationId xmlns:a16="http://schemas.microsoft.com/office/drawing/2014/main" id="{5F6DB612-0148-C291-FF93-333371452E60}"/>
              </a:ext>
            </a:extLst>
          </p:cNvPr>
          <p:cNvSpPr/>
          <p:nvPr/>
        </p:nvSpPr>
        <p:spPr>
          <a:xfrm>
            <a:off x="398478" y="828980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F5EED5-84E5-332E-F2A0-A379DFD08969}"/>
              </a:ext>
            </a:extLst>
          </p:cNvPr>
          <p:cNvSpPr/>
          <p:nvPr/>
        </p:nvSpPr>
        <p:spPr>
          <a:xfrm>
            <a:off x="259061" y="3127069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30D2C52-0C34-428C-0939-A7544445CC67}"/>
              </a:ext>
            </a:extLst>
          </p:cNvPr>
          <p:cNvSpPr/>
          <p:nvPr/>
        </p:nvSpPr>
        <p:spPr>
          <a:xfrm>
            <a:off x="329981" y="3922972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631B0E1-7EF2-3CEB-3D70-97CC9807620E}"/>
              </a:ext>
            </a:extLst>
          </p:cNvPr>
          <p:cNvSpPr/>
          <p:nvPr/>
        </p:nvSpPr>
        <p:spPr>
          <a:xfrm>
            <a:off x="227235" y="2308014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5948CB-1EFD-2508-677A-C832FE51D977}"/>
              </a:ext>
            </a:extLst>
          </p:cNvPr>
          <p:cNvSpPr/>
          <p:nvPr/>
        </p:nvSpPr>
        <p:spPr>
          <a:xfrm>
            <a:off x="482381" y="4710826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9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1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7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061315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78435" y="2415411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riunioni, formazioni, momenti informali per parlare di sicurezza, revisione delle procedure.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PROCEDURE DI EMERGENZA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35E2EC-DC9B-4392-71CA-35925FCE2721}"/>
              </a:ext>
            </a:extLst>
          </p:cNvPr>
          <p:cNvSpPr txBox="1"/>
          <p:nvPr/>
        </p:nvSpPr>
        <p:spPr>
          <a:xfrm>
            <a:off x="999294" y="3821729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t-IT" sz="3000" b="1" dirty="0">
                <a:solidFill>
                  <a:srgbClr val="E20026"/>
                </a:solidFill>
              </a:rPr>
              <a:t>2. Proponi una formula ingaggiante per le prove di evacuazione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4CA4A9-74DB-67B8-CF7D-BE725954B049}"/>
              </a:ext>
            </a:extLst>
          </p:cNvPr>
          <p:cNvSpPr txBox="1"/>
          <p:nvPr/>
        </p:nvSpPr>
        <p:spPr>
          <a:xfrm>
            <a:off x="1344981" y="4131741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prova periodica in azienda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704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1191</Words>
  <Application>Microsoft Office PowerPoint</Application>
  <PresentationFormat>Widescreen</PresentationFormat>
  <Paragraphs>114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Lucida Handwriting</vt:lpstr>
      <vt:lpstr>Verdana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Candioli Pack</dc:creator>
  <cp:lastModifiedBy>Abrate Isabella (External)</cp:lastModifiedBy>
  <cp:revision>78</cp:revision>
  <dcterms:created xsi:type="dcterms:W3CDTF">2022-03-09T09:33:06Z</dcterms:created>
  <dcterms:modified xsi:type="dcterms:W3CDTF">2024-03-27T10:27:22Z</dcterms:modified>
</cp:coreProperties>
</file>