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87" r:id="rId3"/>
  </p:sldMasterIdLst>
  <p:notesMasterIdLst>
    <p:notesMasterId r:id="rId41"/>
  </p:notesMasterIdLst>
  <p:handoutMasterIdLst>
    <p:handoutMasterId r:id="rId42"/>
  </p:handoutMasterIdLst>
  <p:sldIdLst>
    <p:sldId id="299" r:id="rId4"/>
    <p:sldId id="256" r:id="rId5"/>
    <p:sldId id="273" r:id="rId6"/>
    <p:sldId id="274" r:id="rId7"/>
    <p:sldId id="275" r:id="rId8"/>
    <p:sldId id="312" r:id="rId9"/>
    <p:sldId id="296" r:id="rId10"/>
    <p:sldId id="276" r:id="rId11"/>
    <p:sldId id="277" r:id="rId12"/>
    <p:sldId id="307" r:id="rId13"/>
    <p:sldId id="308" r:id="rId14"/>
    <p:sldId id="313" r:id="rId15"/>
    <p:sldId id="309" r:id="rId16"/>
    <p:sldId id="310" r:id="rId17"/>
    <p:sldId id="311" r:id="rId18"/>
    <p:sldId id="283" r:id="rId19"/>
    <p:sldId id="284" r:id="rId20"/>
    <p:sldId id="285" r:id="rId21"/>
    <p:sldId id="286" r:id="rId22"/>
    <p:sldId id="287" r:id="rId23"/>
    <p:sldId id="300" r:id="rId24"/>
    <p:sldId id="301" r:id="rId25"/>
    <p:sldId id="288" r:id="rId26"/>
    <p:sldId id="291" r:id="rId27"/>
    <p:sldId id="292" r:id="rId28"/>
    <p:sldId id="302" r:id="rId29"/>
    <p:sldId id="303" r:id="rId30"/>
    <p:sldId id="305" r:id="rId31"/>
    <p:sldId id="306" r:id="rId32"/>
    <p:sldId id="280" r:id="rId33"/>
    <p:sldId id="278" r:id="rId34"/>
    <p:sldId id="279" r:id="rId35"/>
    <p:sldId id="294" r:id="rId36"/>
    <p:sldId id="295" r:id="rId37"/>
    <p:sldId id="281" r:id="rId38"/>
    <p:sldId id="282" r:id="rId39"/>
    <p:sldId id="293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6"/>
    <a:srgbClr val="D9EBF1"/>
    <a:srgbClr val="FFDF00"/>
    <a:srgbClr val="4C6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/>
    <p:restoredTop sz="86433"/>
  </p:normalViewPr>
  <p:slideViewPr>
    <p:cSldViewPr snapToGrid="0" snapToObjects="1" showGuides="1">
      <p:cViewPr varScale="1">
        <p:scale>
          <a:sx n="54" d="100"/>
          <a:sy n="54" d="100"/>
        </p:scale>
        <p:origin x="1256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6" d="100"/>
          <a:sy n="166" d="100"/>
        </p:scale>
        <p:origin x="5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5FEAED-992E-DF46-B10F-52D7F7ABE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68F8E9-C595-E641-95CA-454D6E13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F1B22-003A-ED46-AA74-398503F2F989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D5A089-BBCE-D34A-8F8C-B3FA21281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272BC2-D2F3-9B47-BC0F-05C431E35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CF4-DA3B-D14E-81DD-1B49A22AFB2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09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0D4E3-0A00-DB4B-A86B-E36C749F3497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F77E-2A6B-2649-B734-1FBC21E697F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7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BF77E-2A6B-2649-B734-1FBC21E69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92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BF77E-2A6B-2649-B734-1FBC21E69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09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italialovessicurezza.it/risorse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talialovessicurezza.it/risorse/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alialovessicurezza.it/bacheca-atti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E37AEE-A7CA-9643-A3FC-7D7ED71C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316"/>
          <a:stretch/>
        </p:blipFill>
        <p:spPr>
          <a:xfrm>
            <a:off x="0" y="5244726"/>
            <a:ext cx="12192000" cy="161327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0D7E89B-E401-DB40-B321-4B70E091977A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C7541-B520-4347-978A-5597DBC20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1181" y="681777"/>
            <a:ext cx="5440033" cy="8998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1BA6C3-A6CA-3AEF-1580-EA9816B57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909" r="40527"/>
          <a:stretch/>
        </p:blipFill>
        <p:spPr>
          <a:xfrm>
            <a:off x="0" y="1784837"/>
            <a:ext cx="12192000" cy="5073163"/>
          </a:xfrm>
          <a:prstGeom prst="rect">
            <a:avLst/>
          </a:prstGeom>
        </p:spPr>
      </p:pic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D5C43D8-9785-7090-290D-D95CC71DFD66}"/>
              </a:ext>
            </a:extLst>
          </p:cNvPr>
          <p:cNvSpPr/>
          <p:nvPr userDrawn="1"/>
        </p:nvSpPr>
        <p:spPr>
          <a:xfrm>
            <a:off x="2900857" y="5677689"/>
            <a:ext cx="5240215" cy="7473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3ECFB1-2C64-575B-AD4D-F7B0808BA4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060" y="2253409"/>
            <a:ext cx="4398633" cy="8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7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85051-EA12-4848-906C-C5EE18F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E86DE-34AD-C745-9285-D6521AA1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419A9-6823-DB46-9DA0-8DC6882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715BE-EDCE-654D-B3A5-D7565181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B9261-A2BC-C343-9064-E17E886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4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A27D9-7884-AA44-BD8E-1FBA0032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EE9A2-F105-204D-896E-942C5FB30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EFA28B-1424-7141-849C-1E8A82306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8030F-3418-A242-9835-F226EAA1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BF4B4-2946-AE48-A65C-14BCCD3F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F2CDE4-84D8-3549-8415-3344C645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8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A2172-CB06-B14E-9CCE-4ACF61E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E97205-B17D-1946-BD84-EF956809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C58925-2422-4F42-91F3-61FF538BC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271F47-4606-0B4E-A7D0-F3D76F33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C0B769-4873-1544-9ABC-5C63A0746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EBBA55-CF16-5F43-96DD-B1F194E8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737379-831B-9845-B34A-8BA79A20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EFDC98-9113-0C41-AB93-9B0E4DB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20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F1DE-C17A-8E40-8583-062354EF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256533-7F49-5E40-8E95-524B4CB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B454C0-D17B-2D47-B45B-32628AAA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67F6B8-1FF3-D543-B4B4-51592CF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18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E02027-2726-C04A-945E-D26AC8DB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22F4CA-4F4D-3D44-AE13-61E7379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12B27-66FF-2247-AF5B-77936D0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4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EA0DC-7B28-6A40-9C01-CF92E52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768ED-8EF1-9447-99B7-D7982FDD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8EC8B1-9C1F-3948-B011-BF16765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84F63E-A91E-BA43-8489-EC33E7C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597F55-3D9D-9C48-B77A-A10019A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27A48-B27B-124A-AB1E-26800031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3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149C1-B3B5-2E4D-911E-B8A2CF9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7A1412-68D3-8B45-9396-6CA552893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20427-B1B5-B945-8DF3-8A630FEB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28BAA1-2F07-3A45-B613-7F89F81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6E6E76-525E-DF41-977C-B4CABE11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EA2173-2D0B-3741-A579-E80E5DF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37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4DAF1-9812-BD44-B26E-0B81A8E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4930C-4D35-AF4C-939D-8C930EBE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E65BA-75A2-1F4C-8A35-95DFA490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9C35B-C141-CF43-B646-7FA56874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2B874-4136-334B-B614-5E1D1EE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10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FB8191-742E-A547-B4DE-9D6290E6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6CB5E9-562C-0B4B-B8AF-B4A34DF0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D6C85-EDBF-9245-8129-CA121546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EAF55-CB76-904F-846B-59FA599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A3A9A-946B-754B-BB38-D5D5963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55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9039"/>
            <a:ext cx="12192000" cy="108701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1CB5302-BE10-6B45-B3A5-AFA2B8304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95793"/>
            <a:ext cx="12192000" cy="4657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487660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piattaforma per apprendere, mettere in pratica e diffondere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comportamenti sicuri.</a:t>
            </a:r>
            <a:endParaRPr lang="it-IT" sz="28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4378667"/>
            <a:ext cx="7210425" cy="195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4C6065"/>
                </a:solidFill>
                <a:latin typeface="+mn-lt"/>
              </a:rPr>
              <a:t>Come?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Condividendo l’importanza di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pensare ed agire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in sicurezza,  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diffondendo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sicuri,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coinvolgendo quante più persone possibile per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moltiplicare l’impatto positivo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80457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 LA TUA PARTE 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contribuire anche tu a ridurre questi dati!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CD3C82-E747-1846-877F-00FB829D89B1}"/>
              </a:ext>
            </a:extLst>
          </p:cNvPr>
          <p:cNvSpPr txBox="1"/>
          <p:nvPr userDrawn="1"/>
        </p:nvSpPr>
        <p:spPr>
          <a:xfrm>
            <a:off x="792093" y="2853219"/>
            <a:ext cx="570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numeri degli infortuni e degli incidenti mortali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ancora troppo alti: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E87868CF-BAB1-4740-8D83-47A0FCA91C06}"/>
              </a:ext>
            </a:extLst>
          </p:cNvPr>
          <p:cNvSpPr/>
          <p:nvPr userDrawn="1"/>
        </p:nvSpPr>
        <p:spPr>
          <a:xfrm rot="5400000">
            <a:off x="5956457" y="2919255"/>
            <a:ext cx="662050" cy="570733"/>
          </a:xfrm>
          <a:prstGeom prst="triangl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9FC08A-6CB4-274A-8E3E-74932DB4AD27}"/>
              </a:ext>
            </a:extLst>
          </p:cNvPr>
          <p:cNvSpPr txBox="1"/>
          <p:nvPr userDrawn="1"/>
        </p:nvSpPr>
        <p:spPr>
          <a:xfrm>
            <a:off x="6652845" y="2853219"/>
            <a:ext cx="5700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media si conta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vittima ogni 8 ore sul lavoro,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ogni 3 sulle strade.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7012441" y="4214356"/>
            <a:ext cx="570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I comportamenti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creano cultura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TU</a:t>
            </a:r>
            <a:r>
              <a:rPr lang="it-IT" sz="2400" dirty="0">
                <a:solidFill>
                  <a:schemeClr val="bg1"/>
                </a:solidFill>
              </a:rPr>
              <a:t> contribuisci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a diffonderla.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56DA6495-F223-9046-B00B-0BAEC5F3D572}"/>
              </a:ext>
            </a:extLst>
          </p:cNvPr>
          <p:cNvSpPr txBox="1"/>
          <p:nvPr userDrawn="1"/>
        </p:nvSpPr>
        <p:spPr>
          <a:xfrm>
            <a:off x="1209187" y="45960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COS’È IL PORTALE «ITALIA LOVES SICUREZZA»? </a:t>
            </a:r>
            <a:endParaRPr lang="it-IT" sz="3600" b="0" spc="5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9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A98D59D-89D1-7948-9186-32174622F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567" y="346486"/>
            <a:ext cx="10761785" cy="8620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7CC32F6-8710-3A40-B5CE-E789228EA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09080"/>
            <a:ext cx="12192000" cy="4631286"/>
          </a:xfrm>
          <a:prstGeom prst="rect">
            <a:avLst/>
          </a:prstGeom>
        </p:spPr>
      </p:pic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CCA063E1-9C76-1541-A057-92F547182F5C}"/>
              </a:ext>
            </a:extLst>
          </p:cNvPr>
          <p:cNvSpPr/>
          <p:nvPr userDrawn="1"/>
        </p:nvSpPr>
        <p:spPr>
          <a:xfrm>
            <a:off x="3884442" y="5970913"/>
            <a:ext cx="4423116" cy="60746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615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1B97F-D991-F042-B24B-545CEF05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ABB279-38FF-7E4B-BDEA-56DC4A024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4B1C2-F0DD-524F-9D8A-362371BB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46010-1BC6-464D-9E77-BB75B4E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BA8615-D9C7-354A-A49F-189C6881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182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33500-F393-F843-84FC-C580ECBB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CC5F39-AAD4-784B-ACB0-6766A744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61B3A-2B88-A745-9719-0324EEC5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1B5F9F-18F8-264B-A589-965135F4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88F53F-6687-344A-AD72-E7AA61DD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550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8C478-6A8A-2E47-88E3-A1C67B8D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17E5FA-2C28-5F4E-B580-56DE8AD26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DA31FC-0060-8443-8842-617BF1E13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C7773D-73E8-BE45-947F-BC157234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9B2A0D-1385-5A46-921F-DF7AD63E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99143B-824F-1A46-AAFA-6FB0BC35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060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093B4-CAD2-9F42-BB23-2A82A6BD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EC487C-41B8-5E4A-B2C4-6BA67A38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3F337D-7565-2E47-8AD7-71F8C28C3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E64726-DCD2-7941-92E5-C1DCFEF71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461D03-A1C6-3842-AE50-EDC00830C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4F4E4C-A970-8144-917E-A1BA6FB6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6305F6-DC28-7645-82B2-4D85D20A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FF06AD-A674-E14F-BAD9-760A9F8D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522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CD7398-714C-494A-994E-E251D83A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6FE980-E3B7-E34A-BB7D-5558C38B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74B44C-E46A-564A-843B-AC0EBB84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11B448-A923-F647-AC15-11D6FE76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14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697253-8F28-A94F-999D-8D34512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9CC737-5B9F-4241-AE70-2ACFFC6D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1BF6B5-DF3F-024B-9346-D036B962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45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1643F-766B-CD49-8695-88DD081E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D48B9-9C1B-E740-AE09-C5E78361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AABE2B-3E9D-5749-8557-62F14908E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884EA7-B14C-1E47-95D2-A0ABF196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DCDE2C-0244-DF4A-99F4-A92BCE97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23A794-916A-EB4B-A781-1C6319C3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752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1BB59-4C59-1240-B8D9-A089E72F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2DFD20-E4C3-B74A-8CD9-510837B5E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0449BF-0074-3041-989F-F34592D8D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F7FA53-3ED9-D544-8F37-FC3D047E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EE01BC-61D9-2744-8CAF-203FEABA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208753-20E4-8E45-BA79-9DD6EED9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54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8FAC8-B4FA-9F46-B811-0686B067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5D0CE7-AD34-1348-A4CF-2F3AC48F0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931A9-08CB-3F49-BFF0-B7965042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D57461-EC38-6A45-AFD7-44EDDE64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0938F-2458-5943-9CFF-D02769A3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7109"/>
            <a:ext cx="12192000" cy="16115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530738"/>
            <a:ext cx="100453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Nell’ambito della tua attività hai la possibilità di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raggiungere tantissimi ragazzi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 giorno,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 anche colleghi e genitori in occasione di riunioni e incontri.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475444"/>
            <a:ext cx="7210425" cy="202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4C6065"/>
                </a:solidFill>
                <a:latin typeface="+mn-lt"/>
              </a:rPr>
              <a:t>Sensibilizzarli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sul tema di salute e sicurezza,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Aiutarli a prendere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consapevolezza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delle loro azioni e delle conseguenze,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Spronarli a mettere in atto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 sicuri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Facendoti supportare dal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materiale già predisposto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all’uso </a:t>
            </a:r>
            <a:br>
              <a:rPr lang="it-IT" sz="2000" dirty="0">
                <a:solidFill>
                  <a:srgbClr val="4C6065"/>
                </a:solidFill>
                <a:latin typeface="+mn-lt"/>
              </a:rPr>
            </a:br>
            <a:r>
              <a:rPr lang="it-IT" sz="2000" dirty="0">
                <a:solidFill>
                  <a:srgbClr val="4C6065"/>
                </a:solidFill>
                <a:latin typeface="+mn-lt"/>
              </a:rPr>
              <a:t>sulla piattaforma ILS.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06711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COSA PUOI FARE?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8002517" y="4375248"/>
            <a:ext cx="3569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Diventa anche 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AGENTE attivo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del cambiamento!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4A1B66E-8A31-8448-B63B-5D49EC550CAA}"/>
              </a:ext>
            </a:extLst>
          </p:cNvPr>
          <p:cNvSpPr txBox="1">
            <a:spLocks/>
          </p:cNvSpPr>
          <p:nvPr userDrawn="1"/>
        </p:nvSpPr>
        <p:spPr>
          <a:xfrm>
            <a:off x="792092" y="5750836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i="1" dirty="0">
                <a:solidFill>
                  <a:srgbClr val="4C6065"/>
                </a:solidFill>
                <a:latin typeface="+mn-lt"/>
              </a:rPr>
              <a:t>Di seguito troverai una linea guida per la tua attività e una selezione di «ATTI» da utilizzare in diverse situazioni.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5C3C8-E5A7-A44A-AE05-3C109C97A688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IL TUO INGAGGIO</a:t>
            </a:r>
          </a:p>
        </p:txBody>
      </p:sp>
    </p:spTree>
    <p:extLst>
      <p:ext uri="{BB962C8B-B14F-4D97-AF65-F5344CB8AC3E}">
        <p14:creationId xmlns:p14="http://schemas.microsoft.com/office/powerpoint/2010/main" val="141485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58AA2C-42D8-5A48-97E2-67AE0D75D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2A4EA3-1442-7547-B851-C40FA6613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25CD9C-6F81-A547-B7D8-500B99A6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32036F-70BF-EF4B-8735-F636741E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54512D-95DA-9F41-969B-E7D37C7B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800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E37AEE-A7CA-9643-A3FC-7D7ED71C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316"/>
          <a:stretch/>
        </p:blipFill>
        <p:spPr>
          <a:xfrm>
            <a:off x="0" y="5244726"/>
            <a:ext cx="12192000" cy="161327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0D7E89B-E401-DB40-B321-4B70E091977A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D05E97-AC30-51C7-8BD7-96B8864A5600}"/>
              </a:ext>
            </a:extLst>
          </p:cNvPr>
          <p:cNvSpPr txBox="1"/>
          <p:nvPr userDrawn="1"/>
        </p:nvSpPr>
        <p:spPr>
          <a:xfrm>
            <a:off x="872130" y="2934572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rgbClr val="E20026"/>
                </a:solidFill>
                <a:latin typeface="+mn-lt"/>
              </a:rPr>
              <a:t>ISTRUZIONI ALL’USO DEL KIT</a:t>
            </a:r>
            <a:endParaRPr lang="it-IT" sz="3600" b="0" i="0" u="none" strike="noStrike" baseline="0" dirty="0">
              <a:solidFill>
                <a:srgbClr val="E20026"/>
              </a:solidFill>
              <a:latin typeface="Lucida Handwriting" panose="03010101010101010101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9411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9039"/>
            <a:ext cx="12192000" cy="10870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DA6495-F223-9046-B00B-0BAEC5F3D572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COS’È IL PORTALE «ITALIA LOVES SICUREZZA»? </a:t>
            </a:r>
            <a:endParaRPr lang="it-IT" sz="3600" b="0" spc="5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1CB5302-BE10-6B45-B3A5-AFA2B8304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95793"/>
            <a:ext cx="12192000" cy="4657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487660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piattaforma per apprendere, mettere in pratica e diffondere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comportamenti sicuri.</a:t>
            </a:r>
            <a:endParaRPr lang="it-IT" sz="28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4378667"/>
            <a:ext cx="7210425" cy="195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4C6065"/>
                </a:solidFill>
                <a:latin typeface="+mn-lt"/>
              </a:rPr>
              <a:t>Come?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Condividendo l’importanza di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pensare ed agire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in sicurezza,  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diffondendo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sicuri,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coinvolgendo quante più persone possibile per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moltiplicare l’impatto positivo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80457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 LA TUA PARTE 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contribuire anche tu a ridurre questi dati!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CD3C82-E747-1846-877F-00FB829D89B1}"/>
              </a:ext>
            </a:extLst>
          </p:cNvPr>
          <p:cNvSpPr txBox="1"/>
          <p:nvPr userDrawn="1"/>
        </p:nvSpPr>
        <p:spPr>
          <a:xfrm>
            <a:off x="792093" y="2853219"/>
            <a:ext cx="570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numeri degli infortuni e degli incidenti mortali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ancora troppo alti: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E87868CF-BAB1-4740-8D83-47A0FCA91C06}"/>
              </a:ext>
            </a:extLst>
          </p:cNvPr>
          <p:cNvSpPr/>
          <p:nvPr userDrawn="1"/>
        </p:nvSpPr>
        <p:spPr>
          <a:xfrm rot="5400000">
            <a:off x="5956457" y="2919255"/>
            <a:ext cx="662050" cy="570733"/>
          </a:xfrm>
          <a:prstGeom prst="triangl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9FC08A-6CB4-274A-8E3E-74932DB4AD27}"/>
              </a:ext>
            </a:extLst>
          </p:cNvPr>
          <p:cNvSpPr txBox="1"/>
          <p:nvPr userDrawn="1"/>
        </p:nvSpPr>
        <p:spPr>
          <a:xfrm>
            <a:off x="6652845" y="2853219"/>
            <a:ext cx="5700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media si conta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vittima ogni 8 ore sul lavoro,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ogni 3 sulle strade.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7012441" y="4214356"/>
            <a:ext cx="570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I comportamenti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creano cultura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TU</a:t>
            </a:r>
            <a:r>
              <a:rPr lang="it-IT" sz="2400" dirty="0">
                <a:solidFill>
                  <a:schemeClr val="bg1"/>
                </a:solidFill>
              </a:rPr>
              <a:t> contribuisci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a diffonderla.</a:t>
            </a:r>
          </a:p>
        </p:txBody>
      </p:sp>
    </p:spTree>
    <p:extLst>
      <p:ext uri="{BB962C8B-B14F-4D97-AF65-F5344CB8AC3E}">
        <p14:creationId xmlns:p14="http://schemas.microsoft.com/office/powerpoint/2010/main" val="3775548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7109"/>
            <a:ext cx="12192000" cy="16115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530738"/>
            <a:ext cx="10193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Nell’ambito della tua attività hai la possibilità di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raggiungere </a:t>
            </a:r>
            <a:b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tantissimi lavoratori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 giorno, in occasione di riunioni,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momenti di formazione, iniziative aziendali.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367413"/>
            <a:ext cx="7210425" cy="202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4C6065"/>
                </a:solidFill>
                <a:latin typeface="+mn-lt"/>
              </a:rPr>
              <a:t>Sensibilizzarli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sul tema di salute e sicurezza,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Aiutarli a prendere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consapevolezza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delle loro azioni e delle conseguenze,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Spronarli a mettere in atto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 sicuri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Facendoti supportare dal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materiale già predisposto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all’uso </a:t>
            </a:r>
            <a:br>
              <a:rPr lang="it-IT" sz="2000" dirty="0">
                <a:solidFill>
                  <a:srgbClr val="4C6065"/>
                </a:solidFill>
                <a:latin typeface="+mn-lt"/>
              </a:rPr>
            </a:br>
            <a:r>
              <a:rPr lang="it-IT" sz="2000" dirty="0">
                <a:solidFill>
                  <a:srgbClr val="4C6065"/>
                </a:solidFill>
                <a:latin typeface="+mn-lt"/>
              </a:rPr>
              <a:t>sulla piattaforma ILS.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2972849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COSA PUOI FARE?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8002517" y="4375248"/>
            <a:ext cx="3569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Diventa anche 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AGENTE attivo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del cambiamento!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4A1B66E-8A31-8448-B63B-5D49EC550CAA}"/>
              </a:ext>
            </a:extLst>
          </p:cNvPr>
          <p:cNvSpPr txBox="1">
            <a:spLocks/>
          </p:cNvSpPr>
          <p:nvPr userDrawn="1"/>
        </p:nvSpPr>
        <p:spPr>
          <a:xfrm>
            <a:off x="792092" y="5679872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i="1" dirty="0">
                <a:solidFill>
                  <a:srgbClr val="4C6065"/>
                </a:solidFill>
                <a:latin typeface="+mn-lt"/>
              </a:rPr>
              <a:t>Di seguito troverai una linea guida per la tua attività e una selezione di «ATTI» da utilizzare in diverse situazioni.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5C3C8-E5A7-A44A-AE05-3C109C97A688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IL TUO INGAGGIO</a:t>
            </a:r>
          </a:p>
        </p:txBody>
      </p:sp>
    </p:spTree>
    <p:extLst>
      <p:ext uri="{BB962C8B-B14F-4D97-AF65-F5344CB8AC3E}">
        <p14:creationId xmlns:p14="http://schemas.microsoft.com/office/powerpoint/2010/main" val="172240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</a:t>
            </a:r>
          </a:p>
        </p:txBody>
      </p:sp>
      <p:pic>
        <p:nvPicPr>
          <p:cNvPr id="36" name="Immagine 35" descr="Immagine che contiene testo, screenshot, bigliettodavisita&#10;&#10;Descrizione generata automaticamente">
            <a:extLst>
              <a:ext uri="{FF2B5EF4-FFF2-40B4-BE49-F238E27FC236}">
                <a16:creationId xmlns:a16="http://schemas.microsoft.com/office/drawing/2014/main" id="{CF228C50-F278-AD42-9C19-E0D72570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762" y="3001794"/>
            <a:ext cx="2586136" cy="347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89168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Pochi semplici passaggi per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ingaggiare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persone ad adottare un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comportamento virtuoso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termini di salute e sicurezza.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867D03-94B4-2892-E0D7-49BBBC3E15E2}"/>
              </a:ext>
            </a:extLst>
          </p:cNvPr>
          <p:cNvGrpSpPr/>
          <p:nvPr userDrawn="1"/>
        </p:nvGrpSpPr>
        <p:grpSpPr>
          <a:xfrm>
            <a:off x="465033" y="2774703"/>
            <a:ext cx="9144634" cy="2852116"/>
            <a:chOff x="465033" y="2774703"/>
            <a:chExt cx="9144634" cy="2852116"/>
          </a:xfrm>
        </p:grpSpPr>
        <p:sp>
          <p:nvSpPr>
            <p:cNvPr id="3" name="Segnaposto contenuto 2">
              <a:extLst>
                <a:ext uri="{FF2B5EF4-FFF2-40B4-BE49-F238E27FC236}">
                  <a16:creationId xmlns:a16="http://schemas.microsoft.com/office/drawing/2014/main" id="{387EE190-9AE2-76FA-470C-562E3A5AD9C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5033" y="2774703"/>
              <a:ext cx="9144634" cy="28521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CONSIGLIO: se ritieni utile inquadrare il contesto, presenta brevemente l’iniziativa e la piattaforma ILS con il materiale disponibile sul sito nella </a:t>
              </a:r>
              <a:r>
                <a:rPr lang="it-IT" sz="1800" b="0" dirty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sezione </a:t>
              </a:r>
              <a:r>
                <a:rPr lang="it-IT" sz="1800" b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RISORSE</a:t>
              </a:r>
              <a:r>
                <a:rPr lang="it-IT" sz="1800" b="0">
                  <a:solidFill>
                    <a:srgbClr val="4C6065"/>
                  </a:solidFill>
                  <a:latin typeface="+mn-lt"/>
                </a:rPr>
                <a:t> 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Scegli l’atto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che 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vuoi proporre,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p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roietta la pagina corrispondente con lo specifico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,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chiedi di inquadrare il QR code con lo smartphone (o fornisci il link per uso PC),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leggi il testo e gli eventuali approfondimenti contenuti nell’apposita sezione,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invita la persone a contribuire in prima persona* cliccando sul bottone </a:t>
              </a:r>
              <a:r>
                <a:rPr lang="it-IT" sz="1800" b="1" kern="1200" dirty="0">
                  <a:solidFill>
                    <a:srgbClr val="E20026"/>
                  </a:solidFill>
                  <a:latin typeface="+mn-lt"/>
                  <a:ea typeface="+mn-ea"/>
                  <a:cs typeface="+mn-cs"/>
                </a:rPr>
                <a:t>«FACCIO LA MIA PARTE»</a:t>
              </a: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, mettendo in pratica l’atto ed eventualmente lasciando un commento.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0FC1994-FEA9-00F7-2642-510C17ED6154}"/>
                </a:ext>
              </a:extLst>
            </p:cNvPr>
            <p:cNvSpPr/>
            <p:nvPr userDrawn="1"/>
          </p:nvSpPr>
          <p:spPr>
            <a:xfrm>
              <a:off x="487418" y="3430825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6A0B8FD1-3A17-D630-FFBA-3D7E2AE435E3}"/>
                </a:ext>
              </a:extLst>
            </p:cNvPr>
            <p:cNvSpPr/>
            <p:nvPr userDrawn="1"/>
          </p:nvSpPr>
          <p:spPr>
            <a:xfrm>
              <a:off x="488420" y="3808660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9A6043B-4902-BB72-E2FC-8D50DF19EB13}"/>
                </a:ext>
              </a:extLst>
            </p:cNvPr>
            <p:cNvSpPr/>
            <p:nvPr userDrawn="1"/>
          </p:nvSpPr>
          <p:spPr>
            <a:xfrm>
              <a:off x="481468" y="419267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F8C652B-04C4-CD5E-DBB8-EE5F237853DC}"/>
                </a:ext>
              </a:extLst>
            </p:cNvPr>
            <p:cNvSpPr/>
            <p:nvPr userDrawn="1"/>
          </p:nvSpPr>
          <p:spPr>
            <a:xfrm>
              <a:off x="478951" y="4553629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79A8CD2-7287-575D-9DAA-DE67287D693D}"/>
                </a:ext>
              </a:extLst>
            </p:cNvPr>
            <p:cNvSpPr/>
            <p:nvPr userDrawn="1"/>
          </p:nvSpPr>
          <p:spPr>
            <a:xfrm>
              <a:off x="478951" y="494088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9147585" y="4768847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259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divi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IMPATTO GENERI?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405827" y="1394433"/>
            <a:ext cx="1168923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Ricorda che oltre a FAR mettere in pratica gli atti, è importante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RACCONTARE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l’esperienza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QUANTE PERSONE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state coinvolte.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7650684" y="4961968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8D3DA4-321F-D1EA-2F67-16835CB273C1}"/>
              </a:ext>
            </a:extLst>
          </p:cNvPr>
          <p:cNvSpPr txBox="1"/>
          <p:nvPr userDrawn="1"/>
        </p:nvSpPr>
        <p:spPr>
          <a:xfrm>
            <a:off x="405827" y="2851167"/>
            <a:ext cx="7437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Perché?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 la «matematica della moltiplicazione»: il cambiamento è un percorso tanto più potente quanto più elevato il numero di persone coinvolte.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Attiva il contatore del cambiamento!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Ogni volta che fai compiere un atto: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ricordati di (far) </a:t>
            </a:r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indicare nei commenti il numero di persone coinvolte</a:t>
            </a:r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17BE8B-506F-600D-B6B1-C3C772C28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5403" y="4799480"/>
            <a:ext cx="2929016" cy="8808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14B60AC-DC25-1CD7-F73F-B707999D0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4421" y="2851167"/>
            <a:ext cx="3439998" cy="18082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0385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2599"/>
            <a:ext cx="12192000" cy="1008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640380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ogni ATTO portato a termine, l’impegno viene premiato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931186"/>
            <a:ext cx="6364384" cy="244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Potete scegliere insieme di 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condividerlo in una premiazione o un’iniziativa aziendale,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su social network,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di stamparlo e inquadrarlo, </a:t>
            </a:r>
          </a:p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così che anche </a:t>
            </a:r>
            <a:r>
              <a:rPr lang="it-IT" sz="1800" b="1" dirty="0">
                <a:solidFill>
                  <a:srgbClr val="4C6065"/>
                </a:solidFill>
                <a:latin typeface="+mn-lt"/>
              </a:rPr>
              <a:t>altre persone siano ispirate a fare altrettanto</a:t>
            </a:r>
            <a:r>
              <a:rPr lang="it-IT" sz="1800" b="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228600" indent="-228600"/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EA96AE-710C-6C4B-9F8B-303177904F44}"/>
              </a:ext>
            </a:extLst>
          </p:cNvPr>
          <p:cNvSpPr txBox="1"/>
          <p:nvPr userDrawn="1"/>
        </p:nvSpPr>
        <p:spPr>
          <a:xfrm>
            <a:off x="792093" y="2538738"/>
            <a:ext cx="11027601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L’utente che clicca su 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«FACCIO LA MIA PARTE»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riceve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attestato di riconoscimento del proprio contributo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alla diffusione della cultura di salute e sicurezza.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it-IT" sz="2000" i="0" dirty="0">
              <a:solidFill>
                <a:srgbClr val="4C6065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FB7E12-076A-2448-83C0-34499CFE3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7021" y="3137320"/>
            <a:ext cx="2590178" cy="3441118"/>
          </a:xfrm>
          <a:prstGeom prst="rect">
            <a:avLst/>
          </a:prstGeom>
        </p:spPr>
      </p:pic>
      <p:pic>
        <p:nvPicPr>
          <p:cNvPr id="25" name="Immagine 24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10E7207B-72FD-974F-89F3-8C3FC76E1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9"/>
          <a:stretch/>
        </p:blipFill>
        <p:spPr>
          <a:xfrm rot="703513">
            <a:off x="8440930" y="2301418"/>
            <a:ext cx="2094309" cy="33518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232013-A5FB-014F-BED6-8E165E53B423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CONGRATULAZIONI!</a:t>
            </a:r>
          </a:p>
        </p:txBody>
      </p:sp>
    </p:spTree>
    <p:extLst>
      <p:ext uri="{BB962C8B-B14F-4D97-AF65-F5344CB8AC3E}">
        <p14:creationId xmlns:p14="http://schemas.microsoft.com/office/powerpoint/2010/main" val="410999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47B92F-7E96-E24C-9E29-76ABF44D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2263368" y="687007"/>
            <a:ext cx="7301545" cy="5295300"/>
          </a:xfrm>
          <a:prstGeom prst="rect">
            <a:avLst/>
          </a:prstGeom>
          <a:effectLst>
            <a:innerShdw blurRad="114300">
              <a:prstClr val="black">
                <a:alpha val="39000"/>
              </a:prstClr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3AAC6E-969C-0E40-B998-A433BBF318B2}"/>
              </a:ext>
            </a:extLst>
          </p:cNvPr>
          <p:cNvSpPr txBox="1"/>
          <p:nvPr userDrawn="1"/>
        </p:nvSpPr>
        <p:spPr>
          <a:xfrm>
            <a:off x="1049412" y="2468041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chemeClr val="bg1"/>
                </a:solidFill>
                <a:latin typeface="+mn-lt"/>
              </a:rPr>
              <a:t>GLI ATTI DI SALUTE E SICUREZZA</a:t>
            </a:r>
            <a:endParaRPr lang="it-IT" sz="3600" b="0" i="0" u="none" strike="noStrike" baseline="0" dirty="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0A9ECB-0B3F-EA4D-BE9E-437790DBD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1683" y="3604858"/>
            <a:ext cx="5168869" cy="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1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8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 - STUDENTI E COLLEGHI</a:t>
            </a:r>
          </a:p>
        </p:txBody>
      </p:sp>
      <p:pic>
        <p:nvPicPr>
          <p:cNvPr id="36" name="Immagine 35" descr="Immagine che contiene testo, screenshot, bigliettodavisita&#10;&#10;Descrizione generata automaticamente">
            <a:extLst>
              <a:ext uri="{FF2B5EF4-FFF2-40B4-BE49-F238E27FC236}">
                <a16:creationId xmlns:a16="http://schemas.microsoft.com/office/drawing/2014/main" id="{CF228C50-F278-AD42-9C19-E0D72570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762" y="3001794"/>
            <a:ext cx="2586136" cy="347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89168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Pochi semplici passaggi per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ingaggiare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persone ad adottare un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comportamento virtuoso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termini di salute e sicurezza.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867D03-94B4-2892-E0D7-49BBBC3E15E2}"/>
              </a:ext>
            </a:extLst>
          </p:cNvPr>
          <p:cNvGrpSpPr/>
          <p:nvPr userDrawn="1"/>
        </p:nvGrpSpPr>
        <p:grpSpPr>
          <a:xfrm>
            <a:off x="465033" y="2774703"/>
            <a:ext cx="9144634" cy="2852116"/>
            <a:chOff x="465033" y="2774703"/>
            <a:chExt cx="9144634" cy="2852116"/>
          </a:xfrm>
        </p:grpSpPr>
        <p:sp>
          <p:nvSpPr>
            <p:cNvPr id="3" name="Segnaposto contenuto 2">
              <a:extLst>
                <a:ext uri="{FF2B5EF4-FFF2-40B4-BE49-F238E27FC236}">
                  <a16:creationId xmlns:a16="http://schemas.microsoft.com/office/drawing/2014/main" id="{387EE190-9AE2-76FA-470C-562E3A5AD9C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5033" y="2774703"/>
              <a:ext cx="9144634" cy="28521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CONSIGLIO: se ritieni utile inquadrare il contesto, presenta brevemente l’iniziativa e la piattaforma ILS con il materiale disponibile sul sito nella </a:t>
              </a:r>
              <a:r>
                <a:rPr lang="it-IT" sz="1800" b="0" dirty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sezione RISORSE</a:t>
              </a:r>
              <a:endParaRPr lang="it-IT" sz="1800" b="0" dirty="0">
                <a:solidFill>
                  <a:srgbClr val="E20026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Scegli l’atto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che 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vuoi proporre,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p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roietta la pagina corrispondente con lo specifico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,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chiedi di inquadrare il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 lo smartphone (o fornisci il link per uso PC),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leggi il testo e gli eventuali approfondimenti contenuti nell’apposita sezione,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invita la persone a contribuire in prima persona* cliccando sul bottone </a:t>
              </a:r>
              <a:r>
                <a:rPr lang="it-IT" sz="1800" b="1" kern="1200" dirty="0">
                  <a:solidFill>
                    <a:srgbClr val="E20026"/>
                  </a:solidFill>
                  <a:latin typeface="+mn-lt"/>
                  <a:ea typeface="+mn-ea"/>
                  <a:cs typeface="+mn-cs"/>
                </a:rPr>
                <a:t>«FACCIO LA MIA PARTE»</a:t>
              </a: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, mettendo in pratica l’atto ed eventualmente lasciando un commento.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0FC1994-FEA9-00F7-2642-510C17ED6154}"/>
                </a:ext>
              </a:extLst>
            </p:cNvPr>
            <p:cNvSpPr/>
            <p:nvPr userDrawn="1"/>
          </p:nvSpPr>
          <p:spPr>
            <a:xfrm>
              <a:off x="487418" y="3430825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6A0B8FD1-3A17-D630-FFBA-3D7E2AE435E3}"/>
                </a:ext>
              </a:extLst>
            </p:cNvPr>
            <p:cNvSpPr/>
            <p:nvPr userDrawn="1"/>
          </p:nvSpPr>
          <p:spPr>
            <a:xfrm>
              <a:off x="488420" y="3808660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9A6043B-4902-BB72-E2FC-8D50DF19EB13}"/>
                </a:ext>
              </a:extLst>
            </p:cNvPr>
            <p:cNvSpPr/>
            <p:nvPr userDrawn="1"/>
          </p:nvSpPr>
          <p:spPr>
            <a:xfrm>
              <a:off x="481468" y="419267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F8C652B-04C4-CD5E-DBB8-EE5F237853DC}"/>
                </a:ext>
              </a:extLst>
            </p:cNvPr>
            <p:cNvSpPr/>
            <p:nvPr userDrawn="1"/>
          </p:nvSpPr>
          <p:spPr>
            <a:xfrm>
              <a:off x="478951" y="4553629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79A8CD2-7287-575D-9DAA-DE67287D693D}"/>
                </a:ext>
              </a:extLst>
            </p:cNvPr>
            <p:cNvSpPr/>
            <p:nvPr userDrawn="1"/>
          </p:nvSpPr>
          <p:spPr>
            <a:xfrm>
              <a:off x="478951" y="494088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9147585" y="4768847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7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85051-EA12-4848-906C-C5EE18F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E86DE-34AD-C745-9285-D6521AA1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419A9-6823-DB46-9DA0-8DC6882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715BE-EDCE-654D-B3A5-D7565181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B9261-A2BC-C343-9064-E17E886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079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A27D9-7884-AA44-BD8E-1FBA0032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EE9A2-F105-204D-896E-942C5FB30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EFA28B-1424-7141-849C-1E8A82306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8030F-3418-A242-9835-F226EAA1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BF4B4-2946-AE48-A65C-14BCCD3F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F2CDE4-84D8-3549-8415-3344C645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886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A2172-CB06-B14E-9CCE-4ACF61E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E97205-B17D-1946-BD84-EF956809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C58925-2422-4F42-91F3-61FF538BC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271F47-4606-0B4E-A7D0-F3D76F33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C0B769-4873-1544-9ABC-5C63A0746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EBBA55-CF16-5F43-96DD-B1F194E8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737379-831B-9845-B34A-8BA79A20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EFDC98-9113-0C41-AB93-9B0E4DB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28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F1DE-C17A-8E40-8583-062354EF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256533-7F49-5E40-8E95-524B4CB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B454C0-D17B-2D47-B45B-32628AAA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67F6B8-1FF3-D543-B4B4-51592CF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198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E02027-2726-C04A-945E-D26AC8DB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22F4CA-4F4D-3D44-AE13-61E7379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12B27-66FF-2247-AF5B-77936D0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858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EA0DC-7B28-6A40-9C01-CF92E52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768ED-8EF1-9447-99B7-D7982FDD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8EC8B1-9C1F-3948-B011-BF16765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84F63E-A91E-BA43-8489-EC33E7C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597F55-3D9D-9C48-B77A-A10019A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27A48-B27B-124A-AB1E-26800031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1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149C1-B3B5-2E4D-911E-B8A2CF9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7A1412-68D3-8B45-9396-6CA552893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20427-B1B5-B945-8DF3-8A630FEB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28BAA1-2F07-3A45-B613-7F89F81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6E6E76-525E-DF41-977C-B4CABE11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EA2173-2D0B-3741-A579-E80E5DF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985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4DAF1-9812-BD44-B26E-0B81A8E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4930C-4D35-AF4C-939D-8C930EBE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E65BA-75A2-1F4C-8A35-95DFA490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9C35B-C141-CF43-B646-7FA56874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2B874-4136-334B-B614-5E1D1EE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298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FB8191-742E-A547-B4DE-9D6290E6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6CB5E9-562C-0B4B-B8AF-B4A34DF0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D6C85-EDBF-9245-8129-CA121546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EAF55-CB76-904F-846B-59FA599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A3A9A-946B-754B-BB38-D5D5963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01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divi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IMPATTO GENERI?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405827" y="1394433"/>
            <a:ext cx="1168923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Ricorda che oltre a FAR mettere in pratica gli atti, è importante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RACCONTARE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l’esperienza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QUANTE PERSONE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state coinvolte.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7650684" y="4961968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8D3DA4-321F-D1EA-2F67-16835CB273C1}"/>
              </a:ext>
            </a:extLst>
          </p:cNvPr>
          <p:cNvSpPr txBox="1"/>
          <p:nvPr userDrawn="1"/>
        </p:nvSpPr>
        <p:spPr>
          <a:xfrm>
            <a:off x="405827" y="2851167"/>
            <a:ext cx="7437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Perché?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 la «matematica della moltiplicazione»: il cambiamento è un percorso tanto più potente quanto più elevato il numero di persone coinvolte.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Attiva il contatore del cambiamento!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Ogni volta che fai compiere un atto: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ricordati di (far) </a:t>
            </a:r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indicare nei commenti il numero di persone coinvolte</a:t>
            </a:r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17BE8B-506F-600D-B6B1-C3C772C28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5403" y="4799480"/>
            <a:ext cx="2929016" cy="8808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14B60AC-DC25-1CD7-F73F-B707999D0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4421" y="2851167"/>
            <a:ext cx="3439998" cy="18082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386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t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 - GENITORI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71126"/>
            <a:ext cx="10193412" cy="84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cultura affonda le radici nella famiglia: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coinvolgere i genitori dei ragazzi a contribuire alla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visione di un mondo più sicuro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un servizio di elevato valore etico e sociale.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4842B33-3F6D-689C-7E4A-1F3D49676CF8}"/>
              </a:ext>
            </a:extLst>
          </p:cNvPr>
          <p:cNvSpPr txBox="1"/>
          <p:nvPr userDrawn="1"/>
        </p:nvSpPr>
        <p:spPr>
          <a:xfrm>
            <a:off x="822763" y="2520667"/>
            <a:ext cx="10350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hai occasione di parlare con loro, invitali a riflettere sull’importanza della sicurezza nella vita della famiglia.</a:t>
            </a:r>
          </a:p>
          <a:p>
            <a:r>
              <a:rPr lang="it-IT" dirty="0"/>
              <a:t>Ad esempio del rispetto delle norme di circolazione stradale, della sicurezza domestica, dell’approccio consapevole agli ambienti in cui si vive (dalla scuola, alla palestra, alla casa).</a:t>
            </a:r>
          </a:p>
          <a:p>
            <a:endParaRPr lang="it-IT" dirty="0"/>
          </a:p>
          <a:p>
            <a:r>
              <a:rPr lang="it-IT" dirty="0"/>
              <a:t>Puoi invitarli a consultare la piattaforma e in particolare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bacheca atti</a:t>
            </a:r>
            <a:r>
              <a:rPr lang="it-IT" dirty="0"/>
              <a:t>  </a:t>
            </a:r>
          </a:p>
          <a:p>
            <a:endParaRPr lang="it-IT" dirty="0"/>
          </a:p>
          <a:p>
            <a:r>
              <a:rPr lang="it-IT" dirty="0"/>
              <a:t>esplorarne le categorie</a:t>
            </a:r>
          </a:p>
          <a:p>
            <a:r>
              <a:rPr lang="it-IT" dirty="0"/>
              <a:t>     </a:t>
            </a:r>
          </a:p>
          <a:p>
            <a:r>
              <a:rPr lang="it-IT" dirty="0"/>
              <a:t> scegliere dei comportamenti sicuri da mettere in pratica e condividere in famiglia,</a:t>
            </a:r>
          </a:p>
          <a:p>
            <a:r>
              <a:rPr lang="it-IT" dirty="0"/>
              <a:t>         </a:t>
            </a:r>
          </a:p>
          <a:p>
            <a:r>
              <a:rPr lang="it-IT" dirty="0"/>
              <a:t>   condividere la propria esperienza per ispirare anche altri a fare altrettanto.</a:t>
            </a:r>
          </a:p>
        </p:txBody>
      </p:sp>
      <p:sp>
        <p:nvSpPr>
          <p:cNvPr id="20" name="Figura a mano libera 26">
            <a:extLst>
              <a:ext uri="{FF2B5EF4-FFF2-40B4-BE49-F238E27FC236}">
                <a16:creationId xmlns:a16="http://schemas.microsoft.com/office/drawing/2014/main" id="{2CE1D5FA-EF20-2FA6-D8A7-35D0FDA44DF8}"/>
              </a:ext>
            </a:extLst>
          </p:cNvPr>
          <p:cNvSpPr/>
          <p:nvPr userDrawn="1"/>
        </p:nvSpPr>
        <p:spPr>
          <a:xfrm>
            <a:off x="396055" y="1231181"/>
            <a:ext cx="647725" cy="4755980"/>
          </a:xfrm>
          <a:custGeom>
            <a:avLst/>
            <a:gdLst>
              <a:gd name="connsiteX0" fmla="*/ 647725 w 647725"/>
              <a:gd name="connsiteY0" fmla="*/ 0 h 4755980"/>
              <a:gd name="connsiteX1" fmla="*/ 3987 w 647725"/>
              <a:gd name="connsiteY1" fmla="*/ 1309420 h 4755980"/>
              <a:gd name="connsiteX2" fmla="*/ 377062 w 647725"/>
              <a:gd name="connsiteY2" fmla="*/ 4411065 h 4755980"/>
              <a:gd name="connsiteX3" fmla="*/ 406323 w 647725"/>
              <a:gd name="connsiteY3" fmla="*/ 4542739 h 47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25" h="4755980">
                <a:moveTo>
                  <a:pt x="647725" y="0"/>
                </a:moveTo>
                <a:cubicBezTo>
                  <a:pt x="348411" y="287121"/>
                  <a:pt x="49098" y="574242"/>
                  <a:pt x="3987" y="1309420"/>
                </a:cubicBezTo>
                <a:cubicBezTo>
                  <a:pt x="-41124" y="2044598"/>
                  <a:pt x="310006" y="3872179"/>
                  <a:pt x="377062" y="4411065"/>
                </a:cubicBezTo>
                <a:cubicBezTo>
                  <a:pt x="444118" y="4949952"/>
                  <a:pt x="425220" y="4746345"/>
                  <a:pt x="406323" y="4542739"/>
                </a:cubicBezTo>
              </a:path>
            </a:pathLst>
          </a:custGeom>
          <a:noFill/>
          <a:ln cap="rnd">
            <a:solidFill>
              <a:srgbClr val="E200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15FEC92-3C80-0831-EEBA-83738B3EACF3}"/>
              </a:ext>
            </a:extLst>
          </p:cNvPr>
          <p:cNvSpPr/>
          <p:nvPr userDrawn="1"/>
        </p:nvSpPr>
        <p:spPr>
          <a:xfrm>
            <a:off x="464602" y="4476101"/>
            <a:ext cx="289614" cy="277043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20984F2D-A468-B8D0-681D-D171F763F4EE}"/>
              </a:ext>
            </a:extLst>
          </p:cNvPr>
          <p:cNvSpPr/>
          <p:nvPr userDrawn="1"/>
        </p:nvSpPr>
        <p:spPr>
          <a:xfrm>
            <a:off x="557478" y="5055748"/>
            <a:ext cx="289614" cy="277043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F7B362A-DF9C-AD43-116F-3E1B65E350C6}"/>
              </a:ext>
            </a:extLst>
          </p:cNvPr>
          <p:cNvSpPr/>
          <p:nvPr userDrawn="1"/>
        </p:nvSpPr>
        <p:spPr>
          <a:xfrm>
            <a:off x="430303" y="3935870"/>
            <a:ext cx="289614" cy="277043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C9925DAC-D190-470F-5A52-6780F667740D}"/>
              </a:ext>
            </a:extLst>
          </p:cNvPr>
          <p:cNvSpPr/>
          <p:nvPr userDrawn="1"/>
        </p:nvSpPr>
        <p:spPr>
          <a:xfrm>
            <a:off x="663257" y="5616409"/>
            <a:ext cx="289614" cy="277043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5623392F-D4AE-7CDB-DF3D-6ADFA145AB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7979" y="4263315"/>
            <a:ext cx="5352996" cy="7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2599"/>
            <a:ext cx="12192000" cy="1008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640380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ogni ATTO portato a termine, l’impegno viene premiato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931186"/>
            <a:ext cx="6364384" cy="244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Potrà scegliere di 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condividerlo in una premiazione o un’iniziativa scolastica,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su social network,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di stamparlo e inquadrarlo a casa propria, </a:t>
            </a:r>
          </a:p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così che anche </a:t>
            </a:r>
            <a:r>
              <a:rPr lang="it-IT" sz="1800" b="1" dirty="0">
                <a:solidFill>
                  <a:srgbClr val="4C6065"/>
                </a:solidFill>
                <a:latin typeface="+mn-lt"/>
              </a:rPr>
              <a:t>altre persone siano ispirate a fare altrettanto</a:t>
            </a:r>
            <a:r>
              <a:rPr lang="it-IT" sz="1800" b="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228600" indent="-228600"/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EA96AE-710C-6C4B-9F8B-303177904F44}"/>
              </a:ext>
            </a:extLst>
          </p:cNvPr>
          <p:cNvSpPr txBox="1"/>
          <p:nvPr userDrawn="1"/>
        </p:nvSpPr>
        <p:spPr>
          <a:xfrm>
            <a:off x="792093" y="2538738"/>
            <a:ext cx="11027601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L’utente che clicca su 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«FACCIO LA MIA PARTE»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riceve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attestato di riconoscimento del proprio contributo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alla diffusione della cultura di salute e sicurezza.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it-IT" sz="2000" i="0" dirty="0">
              <a:solidFill>
                <a:srgbClr val="4C6065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FB7E12-076A-2448-83C0-34499CFE3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7021" y="3137320"/>
            <a:ext cx="2590178" cy="3441118"/>
          </a:xfrm>
          <a:prstGeom prst="rect">
            <a:avLst/>
          </a:prstGeom>
        </p:spPr>
      </p:pic>
      <p:pic>
        <p:nvPicPr>
          <p:cNvPr id="25" name="Immagine 24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10E7207B-72FD-974F-89F3-8C3FC76E1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9"/>
          <a:stretch/>
        </p:blipFill>
        <p:spPr>
          <a:xfrm rot="703513">
            <a:off x="8440930" y="2301418"/>
            <a:ext cx="2094309" cy="33518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232013-A5FB-014F-BED6-8E165E53B423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CONGRATULAZIONI!</a:t>
            </a:r>
          </a:p>
        </p:txBody>
      </p:sp>
    </p:spTree>
    <p:extLst>
      <p:ext uri="{BB962C8B-B14F-4D97-AF65-F5344CB8AC3E}">
        <p14:creationId xmlns:p14="http://schemas.microsoft.com/office/powerpoint/2010/main" val="419485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47B92F-7E96-E24C-9E29-76ABF44D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2263368" y="687007"/>
            <a:ext cx="7301545" cy="5295300"/>
          </a:xfrm>
          <a:prstGeom prst="rect">
            <a:avLst/>
          </a:prstGeom>
          <a:effectLst>
            <a:innerShdw blurRad="114300">
              <a:prstClr val="black">
                <a:alpha val="39000"/>
              </a:prstClr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3AAC6E-969C-0E40-B998-A433BBF318B2}"/>
              </a:ext>
            </a:extLst>
          </p:cNvPr>
          <p:cNvSpPr txBox="1"/>
          <p:nvPr userDrawn="1"/>
        </p:nvSpPr>
        <p:spPr>
          <a:xfrm>
            <a:off x="1049412" y="2468041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chemeClr val="bg1"/>
                </a:solidFill>
                <a:latin typeface="+mn-lt"/>
              </a:rPr>
              <a:t>GLI ATTI DI SALUTE E SICUREZZA</a:t>
            </a:r>
            <a:endParaRPr lang="it-IT" sz="3600" b="0" i="0" u="none" strike="noStrike" baseline="0" dirty="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0A9ECB-0B3F-EA4D-BE9E-437790DBD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1683" y="3604858"/>
            <a:ext cx="5168869" cy="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1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472FC3-4C37-E34E-A545-6C9284C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1C83B-A38C-0142-8984-65DB9B6D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0093E-B71C-3D4B-BE7F-D9AF0C2D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CF2B25-5DBD-024F-85FB-9DF3B417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B6B38-1AEC-8F42-A987-5053EC062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88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4" r:id="rId5"/>
    <p:sldLayoutId id="2147483673" r:id="rId6"/>
    <p:sldLayoutId id="2147483670" r:id="rId7"/>
    <p:sldLayoutId id="2147483650" r:id="rId8"/>
    <p:sldLayoutId id="2147483671" r:id="rId9"/>
    <p:sldLayoutId id="2147483672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8F8F6E6-1B26-F24B-9B74-D7D0F695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F678F8-75B9-3A43-A8A7-87A45767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9CB126-978A-2247-BCCF-802359726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A674-57A2-2844-8D23-889D6E75E675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2C7155-BB55-4B42-AAF1-831EDCF4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F8C3EE-0224-BF4A-B476-2FDE577A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21D0-59CF-374B-9D69-5CD1CBB49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97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472FC3-4C37-E34E-A545-6C9284C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1C83B-A38C-0142-8984-65DB9B6D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0093E-B71C-3D4B-BE7F-D9AF0C2D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2156-844F-BF4C-B7BC-652CC96A4A5E}" type="datetimeFigureOut">
              <a:rPr lang="it-IT" smtClean="0"/>
              <a:t>27/03/2024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CF2B25-5DBD-024F-85FB-9DF3B417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B6B38-1AEC-8F42-A987-5053EC062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290-53F1-B24C-A552-E9C11AF2F0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28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hE1tLjuJUsA&amp;t=18s&amp;ab_channel=FondazioneLHS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napofilm.net/it/learning-with-napo/napo-for-teachers?pk_campaign=sm_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yVHHzUcyqTo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hyperlink" Target="https://www.fondlhs.org/manifesto-obiettivo18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ondlhs.org/obiettivo18/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uO2kiELxVko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hyperlink" Target="https://youtu.be/h-8PBx7is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fj_WFwVOYn8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zpCKkzrOwj8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zpCKkzrOwj8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code-monkey.com/" TargetMode="External"/><Relationship Id="rId2" Type="http://schemas.openxmlformats.org/officeDocument/2006/relationships/hyperlink" Target="https://www.italialovessicurezza.it/bacheca-atti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802879-CB13-F54F-AE7F-ADBD2E763E02}"/>
              </a:ext>
            </a:extLst>
          </p:cNvPr>
          <p:cNvSpPr txBox="1"/>
          <p:nvPr/>
        </p:nvSpPr>
        <p:spPr>
          <a:xfrm>
            <a:off x="3648808" y="6089981"/>
            <a:ext cx="489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KIT SCUOLA Insegnanti</a:t>
            </a:r>
          </a:p>
        </p:txBody>
      </p:sp>
    </p:spTree>
    <p:extLst>
      <p:ext uri="{BB962C8B-B14F-4D97-AF65-F5344CB8AC3E}">
        <p14:creationId xmlns:p14="http://schemas.microsoft.com/office/powerpoint/2010/main" val="252944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1099655" y="204072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La linea sottile –  I. richiedi il docufilm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</a:t>
            </a:r>
            <a:r>
              <a:rPr lang="it-IT" sz="3600" spc="30" dirty="0">
                <a:solidFill>
                  <a:srgbClr val="E20026"/>
                </a:solidFill>
                <a:latin typeface="Impact" panose="020B0806030902050204" pitchFamily="34" charset="0"/>
              </a:rPr>
              <a:t>: INSEGNARE LA SICUREZZA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FB74EE-E455-378F-09A4-B1E8C3257636}"/>
              </a:ext>
            </a:extLst>
          </p:cNvPr>
          <p:cNvSpPr txBox="1"/>
          <p:nvPr/>
        </p:nvSpPr>
        <p:spPr>
          <a:xfrm>
            <a:off x="1590308" y="2836872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scuole secondarie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59F50C-ECB4-78AA-42EA-460A80475798}"/>
              </a:ext>
            </a:extLst>
          </p:cNvPr>
          <p:cNvSpPr txBox="1"/>
          <p:nvPr/>
        </p:nvSpPr>
        <p:spPr>
          <a:xfrm>
            <a:off x="1099655" y="362134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Fai una lezione con le risorse didattiche di </a:t>
            </a:r>
            <a:r>
              <a:rPr kumimoji="0" lang="it-IT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NAPO</a:t>
            </a: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055B69-32E6-7947-8321-9779A227EAA4}"/>
              </a:ext>
            </a:extLst>
          </p:cNvPr>
          <p:cNvSpPr txBox="1"/>
          <p:nvPr/>
        </p:nvSpPr>
        <p:spPr>
          <a:xfrm>
            <a:off x="1590308" y="4021874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scuole primarie - secondarie di primo livello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ED893D-7D11-3843-262B-4ED47F0A2ED8}"/>
              </a:ext>
            </a:extLst>
          </p:cNvPr>
          <p:cNvSpPr txBox="1"/>
          <p:nvPr/>
        </p:nvSpPr>
        <p:spPr>
          <a:xfrm>
            <a:off x="1458884" y="2443120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linea sottile – II. fai la tua parte</a:t>
            </a:r>
          </a:p>
        </p:txBody>
      </p:sp>
    </p:spTree>
    <p:extLst>
      <p:ext uri="{BB962C8B-B14F-4D97-AF65-F5344CB8AC3E}">
        <p14:creationId xmlns:p14="http://schemas.microsoft.com/office/powerpoint/2010/main" val="255082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I. Richiedi il docufilm «La Linea sottile»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magine 5" descr="Immagine che contiene testo, schermata, Rettangolo, Cartellone&#10;&#10;Descrizione generata automaticamente">
            <a:extLst>
              <a:ext uri="{FF2B5EF4-FFF2-40B4-BE49-F238E27FC236}">
                <a16:creationId xmlns:a16="http://schemas.microsoft.com/office/drawing/2014/main" id="{72AEEC61-1D55-2B1A-D0A7-9836BD96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43" y="1066800"/>
            <a:ext cx="4942114" cy="4942114"/>
          </a:xfrm>
          <a:prstGeom prst="rect">
            <a:avLst/>
          </a:prstGeom>
        </p:spPr>
      </p:pic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8BBE88B4-7850-FD22-7081-307B5E0CE280}"/>
              </a:ext>
            </a:extLst>
          </p:cNvPr>
          <p:cNvSpPr/>
          <p:nvPr/>
        </p:nvSpPr>
        <p:spPr>
          <a:xfrm rot="21138268">
            <a:off x="8251372" y="4789714"/>
            <a:ext cx="1458686" cy="1001485"/>
          </a:xfrm>
          <a:prstGeom prst="leftArrow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692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II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. La Linea sottile – interazione «fai la tua parte»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 descr="Immagine che contiene modello, Elementi grafici, testo, design&#10;&#10;Descrizione generata automaticamente">
            <a:extLst>
              <a:ext uri="{FF2B5EF4-FFF2-40B4-BE49-F238E27FC236}">
                <a16:creationId xmlns:a16="http://schemas.microsoft.com/office/drawing/2014/main" id="{9B2829ED-A175-97E6-7315-9270B4DE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8921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Dopo aver visto il docufilm de “La linea sottile”, lascia un commento raccontando che emozioni hai provato e che cosa ti impegni a cambiare, in termini di sicurezza, a partire da domani.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Per costruire un mondo più sicuro, è importante individuare comportamenti da attuare tutti i giorni e condividerli con gli altri per ispirarli a fare altrettanto.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FD7A2-C1B4-5739-A086-D0EF3344326B}"/>
              </a:ext>
            </a:extLst>
          </p:cNvPr>
          <p:cNvSpPr txBox="1"/>
          <p:nvPr/>
        </p:nvSpPr>
        <p:spPr>
          <a:xfrm>
            <a:off x="591014" y="5263743"/>
            <a:ext cx="617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Docufilm «La linea sottile» – guarda il trailer</a:t>
            </a:r>
          </a:p>
          <a:p>
            <a:r>
              <a:rPr lang="it-IT" dirty="0">
                <a:hlinkClick r:id="rId6"/>
              </a:rPr>
              <a:t>https://www.youtube.com/watch?v=hE1tLjuJUsA&amp;t=18s&amp;ab_channel=FondazioneLHS</a:t>
            </a:r>
            <a:endParaRPr lang="it-IT" dirty="0"/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0B39B1-9017-F144-C0DC-27C6C7E80DF6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II</a:t>
            </a: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. </a:t>
            </a:r>
            <a:r>
              <a:rPr kumimoji="0" lang="it-IT" sz="2800" i="0" u="none" strike="noStrike" kern="1200" cap="none" spc="0" normalizeH="0" baseline="0" noProof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 Linea sottile – interazione «fai la tua parte»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CA1B37-BD89-8D08-6FCF-8ACB7DAB5D64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2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31308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Fai una lezione con le risorse didattiche di </a:t>
            </a:r>
            <a:r>
              <a:rPr kumimoji="0" lang="it-IT" sz="2800" i="0" u="none" strike="noStrike" kern="1200" cap="none" spc="0" normalizeH="0" baseline="0" noProof="0" dirty="0" err="1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Napo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0647883-71EC-BE9F-32A8-931569C9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83" y="1182029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Per presentare ai tuoi alunni le principali tematiche di salute e sicurezza in modo divertente ma efficace, usa gli strumenti creati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dall’EU-</a:t>
              </a:r>
              <a:r>
                <a:rPr lang="it-IT" sz="2000" b="1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OSHA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(Agenzia europea per la sicurezza e la salute sul lavoro)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: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ogni lezione prevede un breve video con protagonista il simpatico personaggio di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Napo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, specifici obiettivi di apprendimento e varie attività proposte.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Educare i bambini alla prevenzione e permettere loro di familiarizzare con la segnaletica, gli strumenti di protezione o l’individuazione dei rischi è il primo passo per creare i </a:t>
              </a:r>
              <a:r>
                <a:rPr lang="it-IT" sz="2000" dirty="0" err="1">
                  <a:solidFill>
                    <a:srgbClr val="4C6065"/>
                  </a:solidFill>
                </a:rPr>
                <a:t>safety</a:t>
              </a:r>
              <a:r>
                <a:rPr lang="it-IT" sz="2000" dirty="0">
                  <a:solidFill>
                    <a:srgbClr val="4C6065"/>
                  </a:solidFill>
                </a:rPr>
                <a:t> leader di domani.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FD7A2-C1B4-5739-A086-D0EF3344326B}"/>
              </a:ext>
            </a:extLst>
          </p:cNvPr>
          <p:cNvSpPr txBox="1"/>
          <p:nvPr/>
        </p:nvSpPr>
        <p:spPr>
          <a:xfrm>
            <a:off x="591014" y="5263743"/>
            <a:ext cx="8954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https://www.napofilm.net/it/learning-with-napo/napo-for-teachers?pk_campaign=sm_</a:t>
            </a:r>
            <a:endParaRPr lang="it-IT" dirty="0"/>
          </a:p>
          <a:p>
            <a:r>
              <a:rPr lang="it-IT" dirty="0"/>
              <a:t>A scuola con </a:t>
            </a:r>
            <a:r>
              <a:rPr lang="it-IT" dirty="0" err="1"/>
              <a:t>Napo</a:t>
            </a:r>
            <a:r>
              <a:rPr lang="it-IT" dirty="0"/>
              <a:t> (EU-</a:t>
            </a:r>
            <a:r>
              <a:rPr lang="it-IT" dirty="0" err="1"/>
              <a:t>OSHA</a:t>
            </a:r>
            <a:r>
              <a:rPr lang="it-IT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CA1B37-BD89-8D08-6FCF-8ACB7DAB5D64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insegnare la sicurezza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2D86FD-C274-07F9-59A6-92BAC9B54B19}"/>
              </a:ext>
            </a:extLst>
          </p:cNvPr>
          <p:cNvSpPr txBox="1"/>
          <p:nvPr/>
        </p:nvSpPr>
        <p:spPr>
          <a:xfrm>
            <a:off x="999294" y="231308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Fai una lezione con le risorse didattiche di </a:t>
            </a:r>
            <a:r>
              <a:rPr kumimoji="0" lang="it-IT" sz="2800" i="0" u="none" strike="noStrike" kern="1200" cap="none" spc="0" normalizeH="0" baseline="0" noProof="0" dirty="0" err="1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Napo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4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3" y="1530170"/>
            <a:ext cx="10363799" cy="125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Scopri come innescare il cambiamento attraverso </a:t>
            </a:r>
            <a:b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comportamenti</a:t>
            </a:r>
          </a:p>
          <a:p>
            <a:pPr marL="446088" marR="0" lvl="0" indent="-4460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356133" y="2250535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(es. educazione civica), riunioni con i colleghi, iniziative interne.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921235" y="2907549"/>
            <a:ext cx="10193412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Adotta e condividi i principi cardine della cultura della sicurezza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D90273-E525-DFC8-0736-522F18E358AC}"/>
              </a:ext>
            </a:extLst>
          </p:cNvPr>
          <p:cNvSpPr txBox="1"/>
          <p:nvPr/>
        </p:nvSpPr>
        <p:spPr>
          <a:xfrm>
            <a:off x="1356133" y="3674273"/>
            <a:ext cx="104418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(es. educazione civica), riunioni con i colleghi, iniziative interne </a:t>
            </a:r>
            <a:r>
              <a:rPr lang="it-IT" sz="2400" i="1" dirty="0">
                <a:solidFill>
                  <a:srgbClr val="4C6065"/>
                </a:solidFill>
              </a:rPr>
              <a:t>(da proporre previa introduzione della campagna Obiettivo 18).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SENSIBILIZZAZIONE ALLA SICUREZZA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34AEBC-B7A3-8579-A37B-B2E5E7A0CDD2}"/>
              </a:ext>
            </a:extLst>
          </p:cNvPr>
          <p:cNvSpPr txBox="1"/>
          <p:nvPr/>
        </p:nvSpPr>
        <p:spPr>
          <a:xfrm>
            <a:off x="921235" y="4785387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Rifletti sulla sicurezza con una canzone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213D68-D184-310A-506B-23D3E6376FB8}"/>
              </a:ext>
            </a:extLst>
          </p:cNvPr>
          <p:cNvSpPr txBox="1"/>
          <p:nvPr/>
        </p:nvSpPr>
        <p:spPr>
          <a:xfrm>
            <a:off x="1356133" y="5111605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(es. educazione civica), riunioni con i colleghi, iniziative interne.</a:t>
            </a:r>
          </a:p>
        </p:txBody>
      </p:sp>
    </p:spTree>
    <p:extLst>
      <p:ext uri="{BB962C8B-B14F-4D97-AF65-F5344CB8AC3E}">
        <p14:creationId xmlns:p14="http://schemas.microsoft.com/office/powerpoint/2010/main" val="273913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Scopri come innescare il cambiamento attraverso i comportamenti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F2B646-700B-1E1E-912C-28B73D04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253502"/>
            <a:chOff x="1480311" y="2165364"/>
            <a:chExt cx="9594088" cy="3397527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Guarda l’intervista a Leandro Herrero, ideatore della metodologia del </a:t>
              </a:r>
              <a:r>
                <a:rPr kumimoji="0" lang="it-IT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Viral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it-IT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Change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(cambiamento virale), sull’impatto che i tuoi comportamenti e quelli delle persone intorno a te possono avere sulla vita e sul cambiamento. Rifletti su un’azione sicura che ritieni fondamentale nella tua esperienza di vita o di lavoro, impegnati a rispettarla fin da subito e, se vuoi, lascia il tuo commento in merito.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Come illustrato nel video, il cambiamento si genera attraverso la “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moltiplicazione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 di comportamenti virtuosi, un meccanismo esponenziale di coinvolgimento dei singoli per la diffusione della cultura.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Diventa anche tu agente del cambiamento!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320E7A-8FB0-59C3-AE25-D4CFCD9D185A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Scopri come innescare il cambiamento attraverso i comportamenti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D20233-3AA9-9E72-C62B-41B2C640D24F}"/>
              </a:ext>
            </a:extLst>
          </p:cNvPr>
          <p:cNvSpPr txBox="1"/>
          <p:nvPr/>
        </p:nvSpPr>
        <p:spPr>
          <a:xfrm>
            <a:off x="691375" y="5903893"/>
            <a:ext cx="6211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6"/>
              </a:rPr>
              <a:t>https://youtu.be/yVHHzUcyqTo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2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2C5DDE-692F-5A6D-E8FD-821956CF8C11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Adotta e condividi i principi cardine della cultura della sicurezza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246055-C164-4AFF-1B14-78BE7F22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15483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122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005574"/>
            <a:chOff x="1480311" y="2165364"/>
            <a:chExt cx="9594088" cy="319949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Prendi visione del video e del manifesto di </a:t>
              </a: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Obiettivo 18 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 discutine i valori (nel loro insieme o uno alla volta) con i tuoi colleghi. Puoi sceglierne uno in cui ti identifichi maggiormente e spiegarne le motivazioni, anche nella sezione commenti.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Impegnati a rispettarlo da subito!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Perché: tutti possiamo contribuire a ridurre il numero di infortuni incidenti mortali sul lavoro, partendo dalla consapevolezza di quanto le nostre azioni siano importanti per noi stessi, per ispirare gli altri e per tutelarne la vita.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Diffondi anche tu la cultura della sicurezza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44A613-1D30-8F6B-DE79-2EC2043CB735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Adotta e condividi i principi cardine della cultura della sicurezza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73AFB5-D206-51E0-0E44-EDCC5314D55F}"/>
              </a:ext>
            </a:extLst>
          </p:cNvPr>
          <p:cNvSpPr txBox="1"/>
          <p:nvPr/>
        </p:nvSpPr>
        <p:spPr>
          <a:xfrm>
            <a:off x="635703" y="5514261"/>
            <a:ext cx="6211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https://www.fondlhs.org/obiettivo18/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https://www.fondlhs.org/manifesto-obiettivo18/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2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5327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Rifletti sulla sicurezza con una canzone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1CA6E1-66B2-786B-FD91-FE542E006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289211"/>
            <a:ext cx="4680000" cy="468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40FE49-A449-8B53-6920-C43A5111B05E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</p:spTree>
    <p:extLst>
      <p:ext uri="{BB962C8B-B14F-4D97-AF65-F5344CB8AC3E}">
        <p14:creationId xmlns:p14="http://schemas.microsoft.com/office/powerpoint/2010/main" val="233896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Guarda il videoclip del brano rap “</a:t>
              </a:r>
              <a:r>
                <a:rPr kumimoji="0" lang="it-IT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Jim’s</a:t>
              </a: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story”, scritto e cantato dal giovane D-Trip, oggi Sarcasmo, e rifletti sul racconto, in musica e parole, di una vita che avrebbe potuto spezzarsi ma è rinata grazie al valore della prevenzione.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2002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C60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Anche la musica è uno strumento che, in particolare per i giovani, ha il potere di veicolare messaggi e far riflettere sui comportamenti più sicuri da tenere. </a:t>
              </a: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F894B3-192E-48A5-21F1-913034CED56C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Rifletti sulla sicurezza con una canzone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A79E62-452D-7CD1-E7F5-B26B31D51E92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sensibilizzazione alla sicurezza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10ED8F-0F67-0A71-C43F-526C90A93BB6}"/>
              </a:ext>
            </a:extLst>
          </p:cNvPr>
          <p:cNvSpPr txBox="1"/>
          <p:nvPr/>
        </p:nvSpPr>
        <p:spPr>
          <a:xfrm>
            <a:off x="691375" y="5501655"/>
            <a:ext cx="6211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https://youtu.be/uO2kiELxVko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81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1099655" y="204072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Allaccia e fai allacciare le cinture (anche dietro!)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</a:t>
            </a:r>
            <a:r>
              <a:rPr lang="it-IT" sz="3600" spc="30" dirty="0">
                <a:solidFill>
                  <a:srgbClr val="E20026"/>
                </a:solidFill>
                <a:latin typeface="Impact" panose="020B0806030902050204" pitchFamily="34" charset="0"/>
              </a:rPr>
              <a:t>: SICUREZZA STRADALE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FB74EE-E455-378F-09A4-B1E8C3257636}"/>
              </a:ext>
            </a:extLst>
          </p:cNvPr>
          <p:cNvSpPr txBox="1"/>
          <p:nvPr/>
        </p:nvSpPr>
        <p:spPr>
          <a:xfrm>
            <a:off x="1590308" y="4795338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e incontri con alunni e genitori.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270EAB-05B2-3127-6854-45ED6D80AE6C}"/>
              </a:ext>
            </a:extLst>
          </p:cNvPr>
          <p:cNvSpPr txBox="1"/>
          <p:nvPr/>
        </p:nvSpPr>
        <p:spPr>
          <a:xfrm>
            <a:off x="1099655" y="283103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Attraversa la strada con il verde e senza cellulare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E839B9-98F6-E712-4E67-D44A27A33854}"/>
              </a:ext>
            </a:extLst>
          </p:cNvPr>
          <p:cNvSpPr txBox="1"/>
          <p:nvPr/>
        </p:nvSpPr>
        <p:spPr>
          <a:xfrm>
            <a:off x="1099655" y="3635091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Metti il cellulare in tasca </a:t>
            </a:r>
          </a:p>
        </p:txBody>
      </p:sp>
    </p:spTree>
    <p:extLst>
      <p:ext uri="{BB962C8B-B14F-4D97-AF65-F5344CB8AC3E}">
        <p14:creationId xmlns:p14="http://schemas.microsoft.com/office/powerpoint/2010/main" val="843016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Allaccia e fai allacciare le cinture (anche dietro!)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B257BA-EFED-C882-48D1-2CFB93D0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Quando sali in auto, allaccia la cintura anche sui sedili posteriori e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chiedi ai tuoi passeggeri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 fare lo stesso.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4C6065"/>
                  </a:solidFill>
                </a:rPr>
                <a:t>L’uso della cintura di sicurezza riduce del 50% la probabilità di morte in caso di incidente</a:t>
              </a:r>
              <a:r>
                <a:rPr lang="it-IT" sz="2000" dirty="0">
                  <a:solidFill>
                    <a:srgbClr val="4C6065"/>
                  </a:solidFill>
                </a:rPr>
                <a:t>. </a:t>
              </a:r>
              <a:br>
                <a:rPr lang="it-IT" sz="2000" dirty="0">
                  <a:solidFill>
                    <a:srgbClr val="4C6065"/>
                  </a:solidFill>
                </a:rPr>
              </a:br>
              <a:r>
                <a:rPr lang="it-IT" sz="2000" dirty="0">
                  <a:solidFill>
                    <a:srgbClr val="4C6065"/>
                  </a:solidFill>
                </a:rPr>
                <a:t>Non indossarla sui sedili posteriori vuol dire rischiare che il proprio corpo sia catapultato fuori dall’abitacolo o colpisca come un proiettile gli altri passeggeri.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B4D80E-C8FA-34AD-F4CC-80C275A1C837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6FC05B-4C19-69AC-6641-A07889E40BF8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Allaccia e fai allacciare le cinture (anche dietro!)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FD7A2-C1B4-5739-A086-D0EF3344326B}"/>
              </a:ext>
            </a:extLst>
          </p:cNvPr>
          <p:cNvSpPr txBox="1"/>
          <p:nvPr/>
        </p:nvSpPr>
        <p:spPr>
          <a:xfrm>
            <a:off x="591014" y="5263743"/>
            <a:ext cx="617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https://www.youtube.com/watch?v=fj_WFwVOYn8</a:t>
            </a:r>
            <a:endParaRPr lang="it-IT" dirty="0"/>
          </a:p>
          <a:p>
            <a:r>
              <a:rPr lang="it-IT" dirty="0"/>
              <a:t>Video Volvo: Un atro milione</a:t>
            </a:r>
          </a:p>
          <a:p>
            <a:r>
              <a:rPr lang="it-IT" dirty="0">
                <a:hlinkClick r:id="rId7"/>
              </a:rPr>
              <a:t>https://youtu.be/h-8PBx7isoM</a:t>
            </a:r>
            <a:endParaRPr lang="it-IT" dirty="0"/>
          </a:p>
          <a:p>
            <a:r>
              <a:rPr lang="it-IT" dirty="0" err="1"/>
              <a:t>Embracing</a:t>
            </a:r>
            <a:r>
              <a:rPr lang="it-IT" dirty="0"/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136948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10347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Attraversa la strada con il verde e senza cellulare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29B711-AA18-DF9A-09EA-30D73AA12898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magine 5" descr="Immagine che contiene modello, testo, Elementi grafici, rosso&#10;&#10;Descrizione generata automaticamente">
            <a:extLst>
              <a:ext uri="{FF2B5EF4-FFF2-40B4-BE49-F238E27FC236}">
                <a16:creationId xmlns:a16="http://schemas.microsoft.com/office/drawing/2014/main" id="{87D94D03-64C1-E8FE-69C0-C0C2B438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8921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00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Il semaforo è rosso, ma non ci sono veicoli in prossimità… Resisti alla tentazione di attraversare e aspetta il verde! E prima di scendere dal marciapiede, guarda intorno e non il telefono!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Nel 2022 sono avvenuti 17.765 investimenti di pedoni, 48 al giorno, 2 all’ora e sono morte 485 persone.  Per una distrazione, magari al cellulare, o per arrivare presto.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Non solo per la tua sicurezza, ma </a:t>
              </a:r>
              <a:r>
                <a:rPr lang="it-IT" sz="2000" b="1" dirty="0">
                  <a:solidFill>
                    <a:srgbClr val="4C6065"/>
                  </a:solidFill>
                </a:rPr>
                <a:t>perché qualcuno che ti vede potrebbe seguire il tuo esempio. </a:t>
              </a:r>
              <a:r>
                <a:rPr lang="it-IT" sz="2000" dirty="0">
                  <a:solidFill>
                    <a:srgbClr val="4C6065"/>
                  </a:solidFill>
                </a:rPr>
                <a:t>Magari un bambino.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806A3B-68FE-5038-33BA-60E6D3FB7BBF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9B5F37-6C61-50A5-F2DA-74D903A2445F}"/>
              </a:ext>
            </a:extLst>
          </p:cNvPr>
          <p:cNvSpPr txBox="1"/>
          <p:nvPr/>
        </p:nvSpPr>
        <p:spPr>
          <a:xfrm>
            <a:off x="691375" y="5174535"/>
            <a:ext cx="6746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Campagna «</a:t>
            </a:r>
            <a:r>
              <a:rPr lang="it-IT" u="sng" dirty="0">
                <a:solidFill>
                  <a:srgbClr val="5E8088"/>
                </a:solidFill>
                <a:latin typeface="Montserrat" panose="00000500000000000000" pitchFamily="2" charset="0"/>
              </a:rPr>
              <a:t>The Crash Billboard"</a:t>
            </a:r>
            <a:r>
              <a:rPr lang="it-IT" dirty="0"/>
              <a:t>»</a:t>
            </a:r>
          </a:p>
          <a:p>
            <a:r>
              <a:rPr lang="it-IT" dirty="0" err="1"/>
              <a:t>Campgna</a:t>
            </a:r>
            <a:r>
              <a:rPr lang="it-IT" dirty="0"/>
              <a:t> «</a:t>
            </a:r>
            <a:r>
              <a:rPr lang="it-IT" b="0" i="0" u="sng" dirty="0">
                <a:solidFill>
                  <a:srgbClr val="5E8088"/>
                </a:solidFill>
                <a:effectLst/>
                <a:latin typeface="Montserrat" panose="00000500000000000000" pitchFamily="2" charset="0"/>
                <a:hlinkClick r:id="rId6"/>
              </a:rPr>
              <a:t>Making Magic in Traffic</a:t>
            </a:r>
            <a:r>
              <a:rPr lang="it-IT" b="0" i="0" u="sng" dirty="0">
                <a:solidFill>
                  <a:srgbClr val="5E8088"/>
                </a:solidFill>
                <a:effectLst/>
                <a:latin typeface="Montserrat" panose="00000500000000000000" pitchFamily="2" charset="0"/>
              </a:rPr>
              <a:t>»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1EF2B0-B4F5-CD55-30DE-64EF5615D834}"/>
              </a:ext>
            </a:extLst>
          </p:cNvPr>
          <p:cNvSpPr txBox="1"/>
          <p:nvPr/>
        </p:nvSpPr>
        <p:spPr>
          <a:xfrm>
            <a:off x="110347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Attraversa la strada con il verde e senza cellulare</a:t>
            </a:r>
          </a:p>
        </p:txBody>
      </p:sp>
    </p:spTree>
    <p:extLst>
      <p:ext uri="{BB962C8B-B14F-4D97-AF65-F5344CB8AC3E}">
        <p14:creationId xmlns:p14="http://schemas.microsoft.com/office/powerpoint/2010/main" val="167940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Metti il cellulare in tasca 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 / distrazione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34274B-5074-3579-591B-B8FC6A94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331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48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Quando cammini, scendi le scale o sei in movimento, metti via il cellulare e guarda cosa succede intorno a te!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E al volante… occhi sulla strada (se non guidi tu, tieni d’occhio l’autista)!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Rischi di farti male, e molto!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E non si tratta solo di inciampare, scivolare, scontrarti con un palo o con un’altra persona…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b="1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4C6065"/>
                  </a:solidFill>
                </a:rPr>
                <a:t>La disattenzione può davvero costare cara.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B4D80E-C8FA-34AD-F4CC-80C275A1C837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stradale / distrazione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FD7A2-C1B4-5739-A086-D0EF3344326B}"/>
              </a:ext>
            </a:extLst>
          </p:cNvPr>
          <p:cNvSpPr txBox="1"/>
          <p:nvPr/>
        </p:nvSpPr>
        <p:spPr>
          <a:xfrm>
            <a:off x="591014" y="5263743"/>
            <a:ext cx="6177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https://youtu.be/zpCKkzrOwj8</a:t>
            </a:r>
            <a:endParaRPr lang="it-IT" dirty="0"/>
          </a:p>
          <a:p>
            <a:r>
              <a:rPr lang="it-IT" dirty="0"/>
              <a:t>Spot: Una magia nel traffico (con il cellulare)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6A09C6-68A1-60EF-A859-F89635FA95CB}"/>
              </a:ext>
            </a:extLst>
          </p:cNvPr>
          <p:cNvSpPr txBox="1"/>
          <p:nvPr/>
        </p:nvSpPr>
        <p:spPr>
          <a:xfrm>
            <a:off x="999294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Metti il cellulare in tasca 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11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1306182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378435" y="1660278"/>
            <a:ext cx="1019341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caso di riunioni scolastiche, corsi, visite in luoghi quali musei e 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altr</a:t>
            </a:r>
            <a:r>
              <a:rPr lang="it-IT" sz="2400" i="1" dirty="0">
                <a:solidFill>
                  <a:srgbClr val="4C6065"/>
                </a:solidFill>
              </a:rPr>
              <a:t>e location, gite scolastiche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PROCEDURE DI EMERGENZA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977229-14E9-24F1-DFC8-1A1CCD1AE7EE}"/>
              </a:ext>
            </a:extLst>
          </p:cNvPr>
          <p:cNvSpPr txBox="1"/>
          <p:nvPr/>
        </p:nvSpPr>
        <p:spPr>
          <a:xfrm>
            <a:off x="898933" y="4283621"/>
            <a:ext cx="10193412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lang="it-IT" sz="3000" b="1" dirty="0">
                <a:solidFill>
                  <a:srgbClr val="E20026"/>
                </a:solidFill>
              </a:rPr>
              <a:t>Proponi una formula ingaggiante per le prove di evacuazione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00E3A3-E4AA-336C-035E-733A3F0DF192}"/>
              </a:ext>
            </a:extLst>
          </p:cNvPr>
          <p:cNvSpPr txBox="1"/>
          <p:nvPr/>
        </p:nvSpPr>
        <p:spPr>
          <a:xfrm>
            <a:off x="1378435" y="5059527"/>
            <a:ext cx="1019341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prova periodica in azienda (coinvolgimento di tutta la popolazione aziendale)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E7A388-1BC0-5FAD-770F-853B33B21A8F}"/>
              </a:ext>
            </a:extLst>
          </p:cNvPr>
          <p:cNvSpPr txBox="1"/>
          <p:nvPr/>
        </p:nvSpPr>
        <p:spPr>
          <a:xfrm>
            <a:off x="999294" y="2781769"/>
            <a:ext cx="10193412" cy="125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Consulta le campagne della Protezione Civile </a:t>
            </a:r>
            <a:b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caso di emergenza</a:t>
            </a:r>
          </a:p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1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07E080-B7B8-B0C1-1C46-231BB15FD798}"/>
              </a:ext>
            </a:extLst>
          </p:cNvPr>
          <p:cNvSpPr txBox="1"/>
          <p:nvPr/>
        </p:nvSpPr>
        <p:spPr>
          <a:xfrm>
            <a:off x="1378435" y="3544081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lezioni e discussioni di sicurezza con alunni e genitori.</a:t>
            </a:r>
          </a:p>
        </p:txBody>
      </p:sp>
    </p:spTree>
    <p:extLst>
      <p:ext uri="{BB962C8B-B14F-4D97-AF65-F5344CB8AC3E}">
        <p14:creationId xmlns:p14="http://schemas.microsoft.com/office/powerpoint/2010/main" val="127138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sicurezza ed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 descr="Immagine che contiene modello, Elementi grafici, rosso, testo&#10;&#10;Descrizione generata automaticamente">
            <a:extLst>
              <a:ext uri="{FF2B5EF4-FFF2-40B4-BE49-F238E27FC236}">
                <a16:creationId xmlns:a16="http://schemas.microsoft.com/office/drawing/2014/main" id="{111716F0-6885-2A6D-2FD3-E8AD1B34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6165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73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943528"/>
            <a:chOff x="1480311" y="2165364"/>
            <a:chExt cx="9594088" cy="314993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Discuti con gli altri (o se non le conosci chiedi informazioni) le procedure di emergenza proprie del luogo in cui ti trovi: ad es. verificate insieme che le uscite di emergenza siano presenti e libere, individuate qual è il segnale allarme e dove si trova il punto di raccolta, chi sono gli addetti al primo soccorso e che numero chiamare se necessario.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È fondamentale conoscere le operazioni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 attuare per prevenire le situazioni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 rischio in caso di emergenza e per abbandonare il luogo - o la zona pericolosa - in modo tempestivo e sicuro. L’emergenza coglie di sorpresa e interferisce con i normali processi cognitivi,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sapere come comportarsi può salvare </a:t>
              </a:r>
              <a:b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vita (propria e altrui)!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0D41A1-F5B0-E849-F269-7BE3F8ED188D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C3F293-460A-1545-0AEC-633C69EF5E74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Condividi le procedure di emergenza </a:t>
            </a:r>
          </a:p>
        </p:txBody>
      </p:sp>
    </p:spTree>
    <p:extLst>
      <p:ext uri="{BB962C8B-B14F-4D97-AF65-F5344CB8AC3E}">
        <p14:creationId xmlns:p14="http://schemas.microsoft.com/office/powerpoint/2010/main" val="4272420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081171" y="243481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Consulta le campagne della Protezione Civile in caso di emergenza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19418C-4AD3-D434-5920-AF936406BD08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magine 4" descr="Immagine che contiene modello, rosso, testo, design&#10;&#10;Descrizione generata automaticamente">
            <a:extLst>
              <a:ext uri="{FF2B5EF4-FFF2-40B4-BE49-F238E27FC236}">
                <a16:creationId xmlns:a16="http://schemas.microsoft.com/office/drawing/2014/main" id="{89D57438-A4AC-7DBB-8D3D-CC3E59DB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77" y="1288288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77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Sai cosa fare in caso di allerte, alluvioni, terremoti, incendi? Leggi le campagne della PC per conoscere i comportamenti da tenere per proteggere casa e persone in caso di emergenza collettiva e diffondi le informazioni in famiglia e nel vicinato.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In emergenza non c’è tempo per ragionare lucidamente, improvvisare può indurre danni gravi. Conoscere a priori che cosa fare è il modo migliore per salvare la vita tua e degli altri.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87A64F-4EB4-CF05-9D46-B3A3AE25B1C9}"/>
              </a:ext>
            </a:extLst>
          </p:cNvPr>
          <p:cNvSpPr txBox="1"/>
          <p:nvPr/>
        </p:nvSpPr>
        <p:spPr>
          <a:xfrm>
            <a:off x="1081171" y="243481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Consulta le campagne della Protezione Civile in caso di emergenza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788168-EA6B-368F-E416-BEFC0477E61D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3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Proponi una formula ingaggiante per le prove di evacuazione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E43655-DA9C-55E6-D1B3-BC59291F267E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Procedure di emergenza </a:t>
            </a:r>
          </a:p>
        </p:txBody>
      </p:sp>
      <p:pic>
        <p:nvPicPr>
          <p:cNvPr id="7" name="Immagine 6" descr="Immagine che contiene modello, testo, rosso, Elementi grafici&#10;&#10;Descrizione generata automaticamente">
            <a:extLst>
              <a:ext uri="{FF2B5EF4-FFF2-40B4-BE49-F238E27FC236}">
                <a16:creationId xmlns:a16="http://schemas.microsoft.com/office/drawing/2014/main" id="{99B23AFF-AFB5-9422-E33E-0E9D58839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02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54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020198"/>
            <a:chOff x="1480311" y="2165364"/>
            <a:chExt cx="9594088" cy="241241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In occasione delle prove periodiche di emergenza, proponi una soluzione accattivante (es. caccia al tesoro,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role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playing,…) per facilitare la partecipazione di tutti e rendere l’esercitazione un vero e proprio apprendimento.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prova di evacuazione può salvare la vita, è importante effettuarla ogni qualvolta sia prevista e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memorizzare i giusti comportamenti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 tenere.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0D41A1-F5B0-E849-F269-7BE3F8ED188D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84DB2B-C2B9-2D6A-F759-63D9F9F26650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Proponi una formula ingaggiante per le prove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416875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Altri suggerimenti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8C3B75-A3E9-D05A-3E63-4272938607B7}"/>
              </a:ext>
            </a:extLst>
          </p:cNvPr>
          <p:cNvSpPr txBox="1"/>
          <p:nvPr/>
        </p:nvSpPr>
        <p:spPr>
          <a:xfrm>
            <a:off x="722341" y="1548527"/>
            <a:ext cx="10629600" cy="447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agli atti sopra riportati,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puoi trovare altri spunti nella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bacheca atti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 piattaforma.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 dirty="0">
              <a:solidFill>
                <a:srgbClr val="4C6065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Sfoglia le categorie di atti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dirty="0">
                <a:solidFill>
                  <a:srgbClr val="4C6065"/>
                </a:solidFill>
              </a:rPr>
              <a:t> Seleziona quello di tuo interesse </a:t>
            </a:r>
            <a:r>
              <a:rPr lang="it-IT" sz="2000" i="1" u="sng" dirty="0">
                <a:solidFill>
                  <a:srgbClr val="4C6065"/>
                </a:solidFill>
              </a:rPr>
              <a:t>(gli atti pubblicati in bacheca possono variare nel tempo)</a:t>
            </a:r>
            <a:endParaRPr lang="it-IT" sz="2000" u="sng" dirty="0">
              <a:solidFill>
                <a:srgbClr val="4C60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sng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Creane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 code </a:t>
            </a:r>
            <a:r>
              <a:rPr lang="it-IT" sz="2000" dirty="0">
                <a:solidFill>
                  <a:srgbClr val="4C6065"/>
                </a:solidFill>
              </a:rPr>
              <a:t>con questo strumento gratuito: </a:t>
            </a:r>
            <a:r>
              <a:rPr lang="it-IT" sz="2000" dirty="0">
                <a:solidFill>
                  <a:srgbClr val="4C6065"/>
                </a:solidFill>
                <a:hlinkClick r:id="rId3"/>
              </a:rPr>
              <a:t>https://www.qrcode-monkey.com/</a:t>
            </a:r>
            <a:endParaRPr lang="it-IT" sz="2000" dirty="0">
              <a:solidFill>
                <a:srgbClr val="4C60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Prepara le slide da proiettare usando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lang="it-IT" sz="2000" dirty="0">
                <a:solidFill>
                  <a:srgbClr val="4C6065"/>
                </a:solidFill>
              </a:rPr>
              <a:t>e base quelle di questo documento.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b="1" dirty="0">
                <a:solidFill>
                  <a:srgbClr val="4C6065"/>
                </a:solidFill>
              </a:rPr>
              <a:t>Buon lavoro!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0CA1FA-905E-C4C1-685D-BA474CA4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8126" y="1962705"/>
            <a:ext cx="7753815" cy="1151474"/>
          </a:xfrm>
          <a:prstGeom prst="rect">
            <a:avLst/>
          </a:prstGeom>
        </p:spPr>
      </p:pic>
      <p:sp>
        <p:nvSpPr>
          <p:cNvPr id="7" name="Figura a mano libera 26">
            <a:extLst>
              <a:ext uri="{FF2B5EF4-FFF2-40B4-BE49-F238E27FC236}">
                <a16:creationId xmlns:a16="http://schemas.microsoft.com/office/drawing/2014/main" id="{5F6DB612-0148-C291-FF93-333371452E60}"/>
              </a:ext>
            </a:extLst>
          </p:cNvPr>
          <p:cNvSpPr/>
          <p:nvPr/>
        </p:nvSpPr>
        <p:spPr>
          <a:xfrm>
            <a:off x="398478" y="828980"/>
            <a:ext cx="647725" cy="4755980"/>
          </a:xfrm>
          <a:custGeom>
            <a:avLst/>
            <a:gdLst>
              <a:gd name="connsiteX0" fmla="*/ 647725 w 647725"/>
              <a:gd name="connsiteY0" fmla="*/ 0 h 4755980"/>
              <a:gd name="connsiteX1" fmla="*/ 3987 w 647725"/>
              <a:gd name="connsiteY1" fmla="*/ 1309420 h 4755980"/>
              <a:gd name="connsiteX2" fmla="*/ 377062 w 647725"/>
              <a:gd name="connsiteY2" fmla="*/ 4411065 h 4755980"/>
              <a:gd name="connsiteX3" fmla="*/ 406323 w 647725"/>
              <a:gd name="connsiteY3" fmla="*/ 4542739 h 47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25" h="4755980">
                <a:moveTo>
                  <a:pt x="647725" y="0"/>
                </a:moveTo>
                <a:cubicBezTo>
                  <a:pt x="348411" y="287121"/>
                  <a:pt x="49098" y="574242"/>
                  <a:pt x="3987" y="1309420"/>
                </a:cubicBezTo>
                <a:cubicBezTo>
                  <a:pt x="-41124" y="2044598"/>
                  <a:pt x="310006" y="3872179"/>
                  <a:pt x="377062" y="4411065"/>
                </a:cubicBezTo>
                <a:cubicBezTo>
                  <a:pt x="444118" y="4949952"/>
                  <a:pt x="425220" y="4746345"/>
                  <a:pt x="406323" y="4542739"/>
                </a:cubicBezTo>
              </a:path>
            </a:pathLst>
          </a:custGeom>
          <a:noFill/>
          <a:ln cap="rnd">
            <a:solidFill>
              <a:srgbClr val="E200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9F5EED5-84E5-332E-F2A0-A379DFD08969}"/>
              </a:ext>
            </a:extLst>
          </p:cNvPr>
          <p:cNvSpPr/>
          <p:nvPr/>
        </p:nvSpPr>
        <p:spPr>
          <a:xfrm>
            <a:off x="259061" y="3127069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30D2C52-0C34-428C-0939-A7544445CC67}"/>
              </a:ext>
            </a:extLst>
          </p:cNvPr>
          <p:cNvSpPr/>
          <p:nvPr/>
        </p:nvSpPr>
        <p:spPr>
          <a:xfrm>
            <a:off x="329981" y="3922972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631B0E1-7EF2-3CEB-3D70-97CC9807620E}"/>
              </a:ext>
            </a:extLst>
          </p:cNvPr>
          <p:cNvSpPr/>
          <p:nvPr/>
        </p:nvSpPr>
        <p:spPr>
          <a:xfrm>
            <a:off x="227235" y="2308014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A5948CB-1EFD-2508-677A-C832FE51D977}"/>
              </a:ext>
            </a:extLst>
          </p:cNvPr>
          <p:cNvSpPr/>
          <p:nvPr/>
        </p:nvSpPr>
        <p:spPr>
          <a:xfrm>
            <a:off x="482381" y="4710826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19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5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9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5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40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7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473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1741</Words>
  <Application>Microsoft Office PowerPoint</Application>
  <PresentationFormat>Widescreen</PresentationFormat>
  <Paragraphs>171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Impact</vt:lpstr>
      <vt:lpstr>Lucida Handwriting</vt:lpstr>
      <vt:lpstr>Montserrat</vt:lpstr>
      <vt:lpstr>Verdana</vt:lpstr>
      <vt:lpstr>Tema di Office</vt:lpstr>
      <vt:lpstr>1_Tema di Office</vt:lpstr>
      <vt:lpstr>2_Tema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Candioli Pack</dc:creator>
  <cp:lastModifiedBy>Ilaria Spagnoli</cp:lastModifiedBy>
  <cp:revision>107</cp:revision>
  <dcterms:created xsi:type="dcterms:W3CDTF">2022-03-09T09:33:06Z</dcterms:created>
  <dcterms:modified xsi:type="dcterms:W3CDTF">2024-03-27T11:29:21Z</dcterms:modified>
</cp:coreProperties>
</file>