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4" r:id="rId2"/>
  </p:sldMasterIdLst>
  <p:notesMasterIdLst>
    <p:notesMasterId r:id="rId31"/>
  </p:notesMasterIdLst>
  <p:handoutMasterIdLst>
    <p:handoutMasterId r:id="rId32"/>
  </p:handoutMasterIdLst>
  <p:sldIdLst>
    <p:sldId id="299" r:id="rId3"/>
    <p:sldId id="256" r:id="rId4"/>
    <p:sldId id="273" r:id="rId5"/>
    <p:sldId id="274" r:id="rId6"/>
    <p:sldId id="275" r:id="rId7"/>
    <p:sldId id="294" r:id="rId8"/>
    <p:sldId id="276" r:id="rId9"/>
    <p:sldId id="300" r:id="rId10"/>
    <p:sldId id="280" r:id="rId11"/>
    <p:sldId id="278" r:id="rId12"/>
    <p:sldId id="279" r:id="rId13"/>
    <p:sldId id="281" r:id="rId14"/>
    <p:sldId id="282" r:id="rId15"/>
    <p:sldId id="297" r:id="rId16"/>
    <p:sldId id="298" r:id="rId17"/>
    <p:sldId id="283" r:id="rId18"/>
    <p:sldId id="284" r:id="rId19"/>
    <p:sldId id="285" r:id="rId20"/>
    <p:sldId id="286" r:id="rId21"/>
    <p:sldId id="287" r:id="rId22"/>
    <p:sldId id="295" r:id="rId23"/>
    <p:sldId id="296" r:id="rId24"/>
    <p:sldId id="288" r:id="rId25"/>
    <p:sldId id="289" r:id="rId26"/>
    <p:sldId id="290" r:id="rId27"/>
    <p:sldId id="291" r:id="rId28"/>
    <p:sldId id="292" r:id="rId29"/>
    <p:sldId id="293" r:id="rId3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0026"/>
    <a:srgbClr val="4C6065"/>
    <a:srgbClr val="D9EBF1"/>
    <a:srgbClr val="FFD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81"/>
    <p:restoredTop sz="86433"/>
  </p:normalViewPr>
  <p:slideViewPr>
    <p:cSldViewPr snapToGrid="0" snapToObjects="1" showGuides="1">
      <p:cViewPr varScale="1">
        <p:scale>
          <a:sx n="88" d="100"/>
          <a:sy n="88" d="100"/>
        </p:scale>
        <p:origin x="1542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166" d="100"/>
          <a:sy n="166" d="100"/>
        </p:scale>
        <p:origin x="5288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CC5FEAED-992E-DF46-B10F-52D7F7ABEE7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9168F8E9-C595-E641-95CA-454D6E138B8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9F1B22-003A-ED46-AA74-398503F2F989}" type="datetimeFigureOut">
              <a:rPr lang="it-IT" smtClean="0"/>
              <a:t>27/03/2024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7D5A089-BBCE-D34A-8F8C-B3FA2128110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5272BC2-D2F3-9B47-BC0F-05C431E35CC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CC1CF4-DA3B-D14E-81DD-1B49A22AFB2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80933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60D4E3-0A00-DB4B-A86B-E36C749F3497}" type="datetimeFigureOut">
              <a:rPr lang="it-IT" smtClean="0"/>
              <a:t>27/03/2024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CBF77E-2A6B-2649-B734-1FBC21E697F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6712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CBF77E-2A6B-2649-B734-1FBC21E697FA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2920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CBF77E-2A6B-2649-B734-1FBC21E697FA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7098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italialovessicurezza.it/risorse/" TargetMode="Externa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9AE37AEE-A7CA-9643-A3FC-7D7ED71CBB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54316"/>
          <a:stretch/>
        </p:blipFill>
        <p:spPr>
          <a:xfrm>
            <a:off x="0" y="5244726"/>
            <a:ext cx="12192000" cy="1613274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D0D7E89B-E401-DB40-B321-4B70E091977A}"/>
              </a:ext>
            </a:extLst>
          </p:cNvPr>
          <p:cNvSpPr/>
          <p:nvPr userDrawn="1"/>
        </p:nvSpPr>
        <p:spPr>
          <a:xfrm>
            <a:off x="0" y="0"/>
            <a:ext cx="12192000" cy="287867"/>
          </a:xfrm>
          <a:prstGeom prst="rect">
            <a:avLst/>
          </a:prstGeom>
          <a:solidFill>
            <a:srgbClr val="E200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3D05E97-AC30-51C7-8BD7-96B8864A5600}"/>
              </a:ext>
            </a:extLst>
          </p:cNvPr>
          <p:cNvSpPr txBox="1"/>
          <p:nvPr userDrawn="1"/>
        </p:nvSpPr>
        <p:spPr>
          <a:xfrm>
            <a:off x="872130" y="2934572"/>
            <a:ext cx="1019341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500" b="1" i="0" u="none" strike="noStrike" baseline="0" dirty="0">
                <a:solidFill>
                  <a:srgbClr val="E20026"/>
                </a:solidFill>
                <a:latin typeface="+mn-lt"/>
              </a:rPr>
              <a:t>ISTRUZIONI ALL’USO DEL KIT</a:t>
            </a:r>
            <a:endParaRPr lang="it-IT" sz="3600" b="0" i="0" u="none" strike="noStrike" baseline="0" dirty="0">
              <a:solidFill>
                <a:srgbClr val="E20026"/>
              </a:solidFill>
              <a:latin typeface="Lucida Handwriting" panose="03010101010101010101" pitchFamily="66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6421744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B885051-EA12-4848-906C-C5EE18F83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5AE86DE-34AD-C745-9285-D6521AA1FF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26419A9-6823-DB46-9DA0-8DC688206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02156-844F-BF4C-B7BC-652CC96A4A5E}" type="datetimeFigureOut">
              <a:rPr lang="it-IT" smtClean="0"/>
              <a:t>27/03/2024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B4715BE-EDCE-654D-B3A5-D75651815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D3B9261-A2BC-C343-9064-E17E88627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B5290-53F1-B24C-A552-E9C11AF2F0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3948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71A27D9-7884-AA44-BD8E-1FBA0032D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86EE9A2-F105-204D-896E-942C5FB30A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4EFA28B-1424-7141-849C-1E8A823069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5C8030F-3418-A242-9835-F226EAA13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02156-844F-BF4C-B7BC-652CC96A4A5E}" type="datetimeFigureOut">
              <a:rPr lang="it-IT" smtClean="0"/>
              <a:t>27/03/2024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96BF4B4-2946-AE48-A65C-14BCCD3FC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8F2CDE4-84D8-3549-8415-3344C6452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B5290-53F1-B24C-A552-E9C11AF2F0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67849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F2A2172-CB06-B14E-9CCE-4ACF61E3D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5E97205-B17D-1946-BD84-EF956809FF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6C58925-2422-4F42-91F3-61FF538BC5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D4271F47-4606-0B4E-A7D0-F3D76F3351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07C0B769-4873-1544-9ABC-5C63A0746E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E7EBBA55-CF16-5F43-96DD-B1F194E86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02156-844F-BF4C-B7BC-652CC96A4A5E}" type="datetimeFigureOut">
              <a:rPr lang="it-IT" smtClean="0"/>
              <a:t>27/03/2024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2737379-831B-9845-B34A-8BA79A20B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6CEFDC98-9113-0C41-AB93-9B0E4DB68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B5290-53F1-B24C-A552-E9C11AF2F0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6207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6E1F1DE-C17A-8E40-8583-062354EF8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79256533-7F49-5E40-8E95-524B4CBD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02156-844F-BF4C-B7BC-652CC96A4A5E}" type="datetimeFigureOut">
              <a:rPr lang="it-IT" smtClean="0"/>
              <a:t>27/03/2024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5B454C0-D17B-2D47-B45B-32628AAAB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967F6B8-1FF3-D543-B4B4-51592CFBE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B5290-53F1-B24C-A552-E9C11AF2F0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41803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6AE02027-2726-C04A-945E-D26AC8DB6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02156-844F-BF4C-B7BC-652CC96A4A5E}" type="datetimeFigureOut">
              <a:rPr lang="it-IT" smtClean="0"/>
              <a:t>27/03/2024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B22F4CA-4F4D-3D44-AE13-61E73797F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E512B27-66FF-2247-AF5B-77936D084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B5290-53F1-B24C-A552-E9C11AF2F0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96420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0CEA0DC-7B28-6A40-9C01-CF92E5229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5F768ED-8EF1-9447-99B7-D7982FDDB2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08EC8B1-9C1F-3948-B011-BF16765516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E84F63E-A91E-BA43-8489-EC33E7C74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02156-844F-BF4C-B7BC-652CC96A4A5E}" type="datetimeFigureOut">
              <a:rPr lang="it-IT" smtClean="0"/>
              <a:t>27/03/2024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6597F55-3D9D-9C48-B77A-A10019A14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F127A48-B27B-124A-AB1E-268000314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B5290-53F1-B24C-A552-E9C11AF2F0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23349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37149C1-B3B5-2E4D-911E-B8A2CF9E8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2B7A1412-68D3-8B45-9396-6CA5528936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7620427-B1B5-B945-8DF3-8A630FEB76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E28BAA1-2F07-3A45-B613-7F89F8142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02156-844F-BF4C-B7BC-652CC96A4A5E}" type="datetimeFigureOut">
              <a:rPr lang="it-IT" smtClean="0"/>
              <a:t>27/03/2024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16E6E76-525E-DF41-977C-B4CABE11F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9EA2173-2D0B-3741-A579-E80E5DF0C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B5290-53F1-B24C-A552-E9C11AF2F0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53738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C64DAF1-9812-BD44-B26E-0B81A8E26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9E4930C-4D35-AF4C-939D-8C930EBE64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31E65BA-75A2-1F4C-8A35-95DFA490C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02156-844F-BF4C-B7BC-652CC96A4A5E}" type="datetimeFigureOut">
              <a:rPr lang="it-IT" smtClean="0"/>
              <a:t>27/03/2024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B59C35B-C141-CF43-B646-7FA568744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792B874-4136-334B-B614-5E1D1EEDA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B5290-53F1-B24C-A552-E9C11AF2F0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76108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9AFB8191-742E-A547-B4DE-9D6290E63B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06CB5E9-562C-0B4B-B8AF-B4A34DF011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3AD6C85-EDBF-9245-8129-CA121546D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02156-844F-BF4C-B7BC-652CC96A4A5E}" type="datetimeFigureOut">
              <a:rPr lang="it-IT" smtClean="0"/>
              <a:t>27/03/2024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EBEAF55-CB76-904F-846B-59FA5991C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4DA3A9A-946B-754B-BB38-D5D5963E6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B5290-53F1-B24C-A552-E9C11AF2F0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55553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DA98D59D-89D1-7948-9186-32174622F6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2567" y="346486"/>
            <a:ext cx="10761785" cy="862055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37CC32F6-8710-3A40-B5CE-E789228EA7C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509080"/>
            <a:ext cx="12192000" cy="4631286"/>
          </a:xfrm>
          <a:prstGeom prst="rect">
            <a:avLst/>
          </a:prstGeom>
        </p:spPr>
      </p:pic>
      <p:sp>
        <p:nvSpPr>
          <p:cNvPr id="11" name="Rettangolo arrotondato 10">
            <a:extLst>
              <a:ext uri="{FF2B5EF4-FFF2-40B4-BE49-F238E27FC236}">
                <a16:creationId xmlns:a16="http://schemas.microsoft.com/office/drawing/2014/main" id="{CCA063E1-9C76-1541-A057-92F547182F5C}"/>
              </a:ext>
            </a:extLst>
          </p:cNvPr>
          <p:cNvSpPr/>
          <p:nvPr userDrawn="1"/>
        </p:nvSpPr>
        <p:spPr>
          <a:xfrm>
            <a:off x="3884442" y="5970913"/>
            <a:ext cx="4423116" cy="607469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4926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BC270353-02F3-764C-A27F-74DBAF397592}"/>
              </a:ext>
            </a:extLst>
          </p:cNvPr>
          <p:cNvSpPr/>
          <p:nvPr userDrawn="1"/>
        </p:nvSpPr>
        <p:spPr>
          <a:xfrm>
            <a:off x="0" y="0"/>
            <a:ext cx="12192000" cy="287867"/>
          </a:xfrm>
          <a:prstGeom prst="rect">
            <a:avLst/>
          </a:prstGeom>
          <a:solidFill>
            <a:srgbClr val="E200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662E0774-5DB3-2942-9436-EF9526C426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78836"/>
          <a:stretch/>
        </p:blipFill>
        <p:spPr>
          <a:xfrm flipH="1">
            <a:off x="0" y="6110634"/>
            <a:ext cx="12192000" cy="747366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C8F54C19-B81E-E24F-9CB4-AD0C4ACD34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379039"/>
            <a:ext cx="12192000" cy="1087012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56DA6495-F223-9046-B00B-0BAEC5F3D572}"/>
              </a:ext>
            </a:extLst>
          </p:cNvPr>
          <p:cNvSpPr txBox="1"/>
          <p:nvPr userDrawn="1"/>
        </p:nvSpPr>
        <p:spPr>
          <a:xfrm>
            <a:off x="1153740" y="527390"/>
            <a:ext cx="10193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0" i="0" u="none" strike="noStrike" spc="50" baseline="0" dirty="0">
                <a:solidFill>
                  <a:srgbClr val="E20026"/>
                </a:solidFill>
                <a:latin typeface="Impact" panose="020B0806030902050204" pitchFamily="34" charset="0"/>
              </a:rPr>
              <a:t>CHE COS’È IL PORTALE «ITALIA LOVES SICUREZZA»? </a:t>
            </a:r>
            <a:endParaRPr lang="it-IT" sz="3600" b="0" spc="50" baseline="0" dirty="0">
              <a:solidFill>
                <a:srgbClr val="E20026"/>
              </a:solidFill>
              <a:latin typeface="Impact" panose="020B0806030902050204" pitchFamily="34" charset="0"/>
            </a:endParaRP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A1CB5302-BE10-6B45-B3A5-AFA2B83042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795793"/>
            <a:ext cx="12192000" cy="465747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F5E8F1CC-E1A9-B946-8634-DCAE8AB5252B}"/>
              </a:ext>
            </a:extLst>
          </p:cNvPr>
          <p:cNvSpPr txBox="1"/>
          <p:nvPr userDrawn="1"/>
        </p:nvSpPr>
        <p:spPr>
          <a:xfrm>
            <a:off x="1153740" y="1487660"/>
            <a:ext cx="1019341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 piattaforma per apprendere, mettere in pratica e diffondere </a:t>
            </a: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comportamenti sicuri.</a:t>
            </a:r>
            <a:endParaRPr lang="it-IT" sz="2800" dirty="0">
              <a:solidFill>
                <a:srgbClr val="4C6065"/>
              </a:solidFill>
              <a:latin typeface="+mn-lt"/>
            </a:endParaRPr>
          </a:p>
        </p:txBody>
      </p:sp>
      <p:sp>
        <p:nvSpPr>
          <p:cNvPr id="11" name="Segnaposto contenuto 2">
            <a:extLst>
              <a:ext uri="{FF2B5EF4-FFF2-40B4-BE49-F238E27FC236}">
                <a16:creationId xmlns:a16="http://schemas.microsoft.com/office/drawing/2014/main" id="{D8A3A5A2-AE2D-9A44-ACA9-CBA7678D5EDD}"/>
              </a:ext>
            </a:extLst>
          </p:cNvPr>
          <p:cNvSpPr txBox="1">
            <a:spLocks/>
          </p:cNvSpPr>
          <p:nvPr userDrawn="1"/>
        </p:nvSpPr>
        <p:spPr>
          <a:xfrm>
            <a:off x="792092" y="4378667"/>
            <a:ext cx="7210425" cy="19551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2000" dirty="0">
                <a:solidFill>
                  <a:srgbClr val="4C6065"/>
                </a:solidFill>
                <a:latin typeface="+mn-lt"/>
              </a:rPr>
              <a:t>Come?</a:t>
            </a:r>
          </a:p>
          <a:p>
            <a:r>
              <a:rPr lang="it-IT" sz="2000" dirty="0">
                <a:solidFill>
                  <a:srgbClr val="4C6065"/>
                </a:solidFill>
                <a:latin typeface="+mn-lt"/>
              </a:rPr>
              <a:t>Condividendo l’importanza di </a:t>
            </a:r>
            <a:r>
              <a:rPr lang="it-IT" sz="2000" b="1" dirty="0">
                <a:solidFill>
                  <a:srgbClr val="4C6065"/>
                </a:solidFill>
                <a:latin typeface="+mn-lt"/>
              </a:rPr>
              <a:t>pensare ed agire </a:t>
            </a:r>
            <a:r>
              <a:rPr lang="it-IT" sz="2000" dirty="0">
                <a:solidFill>
                  <a:srgbClr val="4C6065"/>
                </a:solidFill>
                <a:latin typeface="+mn-lt"/>
              </a:rPr>
              <a:t>in sicurezza,  </a:t>
            </a:r>
          </a:p>
          <a:p>
            <a:r>
              <a:rPr lang="it-IT" sz="2000" dirty="0">
                <a:solidFill>
                  <a:srgbClr val="4C6065"/>
                </a:solidFill>
                <a:latin typeface="+mn-lt"/>
              </a:rPr>
              <a:t>diffondendo </a:t>
            </a:r>
            <a:r>
              <a:rPr lang="it-IT" sz="2000" b="1" dirty="0">
                <a:solidFill>
                  <a:srgbClr val="4C6065"/>
                </a:solidFill>
                <a:latin typeface="+mn-lt"/>
              </a:rPr>
              <a:t>comportamenti</a:t>
            </a:r>
            <a:r>
              <a:rPr lang="it-IT" sz="2000" dirty="0">
                <a:solidFill>
                  <a:srgbClr val="4C6065"/>
                </a:solidFill>
                <a:latin typeface="+mn-lt"/>
              </a:rPr>
              <a:t> sicuri,</a:t>
            </a:r>
          </a:p>
          <a:p>
            <a:r>
              <a:rPr lang="it-IT" sz="2000" dirty="0">
                <a:solidFill>
                  <a:srgbClr val="4C6065"/>
                </a:solidFill>
                <a:latin typeface="+mn-lt"/>
              </a:rPr>
              <a:t>coinvolgendo quante più persone possibile per </a:t>
            </a:r>
            <a:r>
              <a:rPr lang="it-IT" sz="2000" b="1" dirty="0">
                <a:solidFill>
                  <a:srgbClr val="4C6065"/>
                </a:solidFill>
                <a:latin typeface="+mn-lt"/>
              </a:rPr>
              <a:t>moltiplicare l’impatto positivo</a:t>
            </a:r>
            <a:r>
              <a:rPr lang="it-IT" sz="2000" dirty="0">
                <a:solidFill>
                  <a:srgbClr val="4C6065"/>
                </a:solidFill>
                <a:latin typeface="+mn-lt"/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it-IT" sz="2000" dirty="0">
              <a:solidFill>
                <a:srgbClr val="4C6065"/>
              </a:solidFill>
              <a:latin typeface="+mn-lt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AE907645-6509-1F4F-94F7-39409D3DC72D}"/>
              </a:ext>
            </a:extLst>
          </p:cNvPr>
          <p:cNvSpPr txBox="1"/>
          <p:nvPr userDrawn="1"/>
        </p:nvSpPr>
        <p:spPr>
          <a:xfrm>
            <a:off x="792093" y="3804577"/>
            <a:ext cx="11027601" cy="407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it-IT" sz="2000" b="1" i="0" dirty="0">
                <a:solidFill>
                  <a:srgbClr val="E20026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it-IT" sz="2000" b="1" i="0" dirty="0">
                <a:solidFill>
                  <a:srgbClr val="E20026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AI LA TUA PARTE </a:t>
            </a:r>
            <a:r>
              <a:rPr lang="it-IT" sz="2000" i="0" dirty="0">
                <a:solidFill>
                  <a:srgbClr val="4C6065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per contribuire anche tu a ridurre questi dati! 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ACCD3C82-E747-1846-877F-00FB829D89B1}"/>
              </a:ext>
            </a:extLst>
          </p:cNvPr>
          <p:cNvSpPr txBox="1"/>
          <p:nvPr userDrawn="1"/>
        </p:nvSpPr>
        <p:spPr>
          <a:xfrm>
            <a:off x="792093" y="2853219"/>
            <a:ext cx="57007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 numeri degli infortuni e degli incidenti mortali </a:t>
            </a:r>
            <a:b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sono ancora troppo alti:</a:t>
            </a: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srgbClr val="4C6065"/>
              </a:solidFill>
              <a:effectLst/>
              <a:highlight>
                <a:srgbClr val="FFFF00"/>
              </a:highligh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riangolo 3">
            <a:extLst>
              <a:ext uri="{FF2B5EF4-FFF2-40B4-BE49-F238E27FC236}">
                <a16:creationId xmlns:a16="http://schemas.microsoft.com/office/drawing/2014/main" id="{E87868CF-BAB1-4740-8D83-47A0FCA91C06}"/>
              </a:ext>
            </a:extLst>
          </p:cNvPr>
          <p:cNvSpPr/>
          <p:nvPr userDrawn="1"/>
        </p:nvSpPr>
        <p:spPr>
          <a:xfrm rot="5400000">
            <a:off x="5956457" y="2919255"/>
            <a:ext cx="662050" cy="570733"/>
          </a:xfrm>
          <a:prstGeom prst="triangle">
            <a:avLst/>
          </a:prstGeom>
          <a:solidFill>
            <a:srgbClr val="E200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879FC08A-6CB4-274A-8E3E-74932DB4AD27}"/>
              </a:ext>
            </a:extLst>
          </p:cNvPr>
          <p:cNvSpPr txBox="1"/>
          <p:nvPr userDrawn="1"/>
        </p:nvSpPr>
        <p:spPr>
          <a:xfrm>
            <a:off x="6652845" y="2853219"/>
            <a:ext cx="570076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media si conta 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vittima ogni 8 ore sul lavoro, </a:t>
            </a:r>
            <a:b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E2002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ogni 3 sulle strade. </a:t>
            </a:r>
            <a:b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srgbClr val="4C6065"/>
              </a:solidFill>
              <a:effectLst/>
              <a:highlight>
                <a:srgbClr val="FFFF00"/>
              </a:highligh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883BBBD0-11C6-0644-AD61-D765711790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4393"/>
          <a:stretch/>
        </p:blipFill>
        <p:spPr>
          <a:xfrm>
            <a:off x="7466741" y="3499550"/>
            <a:ext cx="4546667" cy="3297380"/>
          </a:xfrm>
          <a:prstGeom prst="rect">
            <a:avLst/>
          </a:prstGeom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6914D861-6017-7F49-9DCC-A732F52F6C6D}"/>
              </a:ext>
            </a:extLst>
          </p:cNvPr>
          <p:cNvSpPr txBox="1"/>
          <p:nvPr userDrawn="1"/>
        </p:nvSpPr>
        <p:spPr>
          <a:xfrm>
            <a:off x="7012441" y="4214356"/>
            <a:ext cx="570076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it-IT" sz="2400" dirty="0">
                <a:solidFill>
                  <a:schemeClr val="bg1"/>
                </a:solidFill>
              </a:rPr>
              <a:t>I comportamenti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it-IT" sz="2400" b="1" dirty="0">
                <a:solidFill>
                  <a:schemeClr val="bg1"/>
                </a:solidFill>
              </a:rPr>
              <a:t>creano cultura</a:t>
            </a:r>
            <a:r>
              <a:rPr lang="it-IT" sz="2400" dirty="0">
                <a:solidFill>
                  <a:schemeClr val="bg1"/>
                </a:solidFill>
              </a:rPr>
              <a:t>,</a:t>
            </a:r>
          </a:p>
          <a:p>
            <a:pPr marL="0" indent="0" algn="ctr">
              <a:buFont typeface="Arial" panose="020B0604020202020204" pitchFamily="34" charset="0"/>
              <a:buNone/>
            </a:pPr>
            <a:br>
              <a:rPr lang="it-IT" sz="2400" dirty="0">
                <a:solidFill>
                  <a:schemeClr val="bg1"/>
                </a:solidFill>
              </a:rPr>
            </a:br>
            <a:r>
              <a:rPr lang="it-IT" sz="2400" b="1" dirty="0">
                <a:solidFill>
                  <a:schemeClr val="bg1"/>
                </a:solidFill>
              </a:rPr>
              <a:t>TU</a:t>
            </a:r>
            <a:r>
              <a:rPr lang="it-IT" sz="2400" dirty="0">
                <a:solidFill>
                  <a:schemeClr val="bg1"/>
                </a:solidFill>
              </a:rPr>
              <a:t> contribuisci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it-IT" sz="2400" dirty="0">
                <a:solidFill>
                  <a:schemeClr val="bg1"/>
                </a:solidFill>
              </a:rPr>
              <a:t>a diffonderla.</a:t>
            </a:r>
          </a:p>
        </p:txBody>
      </p:sp>
    </p:spTree>
    <p:extLst>
      <p:ext uri="{BB962C8B-B14F-4D97-AF65-F5344CB8AC3E}">
        <p14:creationId xmlns:p14="http://schemas.microsoft.com/office/powerpoint/2010/main" val="34073997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141B97F-D991-F042-B24B-545CEF058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CABB279-38FF-7E4B-BDEA-56DC4A024C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594B1C2-F0DD-524F-9D8A-362371BB8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3A674-57A2-2844-8D23-889D6E75E675}" type="datetimeFigureOut">
              <a:rPr lang="it-IT" smtClean="0"/>
              <a:t>27/03/2024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4346010-1BC6-464D-9E77-BB75B4E34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8BA8615-D9C7-354A-A49F-189C68810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F21D0-59CF-374B-9D69-5CD1CBB499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24757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6D33500-F393-F843-84FC-C580ECBB7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CCC5F39-AAD4-784B-ACB0-6766A7442F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5461B3A-2B88-A745-9719-0324EEC5F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3A674-57A2-2844-8D23-889D6E75E675}" type="datetimeFigureOut">
              <a:rPr lang="it-IT" smtClean="0"/>
              <a:t>27/03/2024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41B5F9F-18F8-264B-A589-965135F4B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188F53F-6687-344A-AD72-E7AA61DD0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F21D0-59CF-374B-9D69-5CD1CBB499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89991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6D8C478-6A8A-2E47-88E3-A1C67B8D9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D17E5FA-2C28-5F4E-B580-56DE8AD266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5DA31FC-0060-8443-8842-617BF1E136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6C7773D-73E8-BE45-947F-BC157234C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3A674-57A2-2844-8D23-889D6E75E675}" type="datetimeFigureOut">
              <a:rPr lang="it-IT" smtClean="0"/>
              <a:t>27/03/2024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19B2A0D-1385-5A46-921F-DF7AD63EA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F99143B-824F-1A46-AAFA-6FB0BC354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F21D0-59CF-374B-9D69-5CD1CBB499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92996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54093B4-CAD2-9F42-BB23-2A82A6BD1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CEC487C-41B8-5E4A-B2C4-6BA67A382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43F337D-7565-2E47-8AD7-71F8C28C39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49E64726-DCD2-7941-92E5-C1DCFEF711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4C461D03-A1C6-3842-AE50-EDC00830C2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F14F4E4C-A970-8144-917E-A1BA6FB68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3A674-57A2-2844-8D23-889D6E75E675}" type="datetimeFigureOut">
              <a:rPr lang="it-IT" smtClean="0"/>
              <a:t>27/03/2024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536305F6-DC28-7645-82B2-4D85D20AB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19FF06AD-A674-E14F-BAD9-760A9F8DF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F21D0-59CF-374B-9D69-5CD1CBB499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65812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CCD7398-714C-494A-994E-E251D83A0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146FE980-E3B7-E34A-BB7D-5558C38B4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3A674-57A2-2844-8D23-889D6E75E675}" type="datetimeFigureOut">
              <a:rPr lang="it-IT" smtClean="0"/>
              <a:t>27/03/2024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F74B44C-E46A-564A-843B-AC0EBB84E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511B448-A923-F647-AC15-11D6FE76B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F21D0-59CF-374B-9D69-5CD1CBB499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65482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31697253-8F28-A94F-999D-8D34512E7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3A674-57A2-2844-8D23-889D6E75E675}" type="datetimeFigureOut">
              <a:rPr lang="it-IT" smtClean="0"/>
              <a:t>27/03/2024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89CC737-5B9F-4241-AE70-2ACFFC6D7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B1BF6B5-DF3F-024B-9346-D036B9620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F21D0-59CF-374B-9D69-5CD1CBB499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24054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F11643F-766B-CD49-8695-88DD081E5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74D48B9-9C1B-E740-AE09-C5E7836110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9AABE2B-3E9D-5749-8557-62F14908E7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3884EA7-B14C-1E47-95D2-A0ABF196D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3A674-57A2-2844-8D23-889D6E75E675}" type="datetimeFigureOut">
              <a:rPr lang="it-IT" smtClean="0"/>
              <a:t>27/03/2024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BDCDE2C-0244-DF4A-99F4-A92BCE975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723A794-916A-EB4B-A781-1C6319C39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F21D0-59CF-374B-9D69-5CD1CBB499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9610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051BB59-4C59-1240-B8D9-A089E72F3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EC2DFD20-E4C3-B74A-8CD9-510837B5E9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F0449BF-0074-3041-989F-F34592D8D9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8F7FA53-3ED9-D544-8F37-FC3D047E9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3A674-57A2-2844-8D23-889D6E75E675}" type="datetimeFigureOut">
              <a:rPr lang="it-IT" smtClean="0"/>
              <a:t>27/03/2024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3EE01BC-61D9-2744-8CAF-203FEABA4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A208753-20E4-8E45-BA79-9DD6EED9F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F21D0-59CF-374B-9D69-5CD1CBB499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16802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088FAC8-B4FA-9F46-B811-0686B067A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45D0CE7-AD34-1348-A4CF-2F3AC48F0D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3B931A9-08CB-3F49-BFF0-B79650424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3A674-57A2-2844-8D23-889D6E75E675}" type="datetimeFigureOut">
              <a:rPr lang="it-IT" smtClean="0"/>
              <a:t>27/03/2024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0D57461-EC38-6A45-AFD7-44EDDE645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7D0938F-2458-5943-9CFF-D02769A3D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F21D0-59CF-374B-9D69-5CD1CBB499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29880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5C58AA2C-42D8-5A48-97E2-67AE0D75D8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E2A4EA3-1442-7547-B851-C40FA66138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125CD9C-6F81-A547-B7D8-500B99A6E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3A674-57A2-2844-8D23-889D6E75E675}" type="datetimeFigureOut">
              <a:rPr lang="it-IT" smtClean="0"/>
              <a:t>27/03/2024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632036F-70BF-EF4B-8735-F636741ED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E54512D-95DA-9F41-969B-E7D37C7BA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F21D0-59CF-374B-9D69-5CD1CBB499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031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BC270353-02F3-764C-A27F-74DBAF397592}"/>
              </a:ext>
            </a:extLst>
          </p:cNvPr>
          <p:cNvSpPr/>
          <p:nvPr userDrawn="1"/>
        </p:nvSpPr>
        <p:spPr>
          <a:xfrm>
            <a:off x="0" y="0"/>
            <a:ext cx="12192000" cy="287867"/>
          </a:xfrm>
          <a:prstGeom prst="rect">
            <a:avLst/>
          </a:prstGeom>
          <a:solidFill>
            <a:srgbClr val="E200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662E0774-5DB3-2942-9436-EF9526C426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78836"/>
          <a:stretch/>
        </p:blipFill>
        <p:spPr>
          <a:xfrm flipH="1">
            <a:off x="0" y="6110634"/>
            <a:ext cx="12192000" cy="747366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C8F54C19-B81E-E24F-9CB4-AD0C4ACD34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337109"/>
            <a:ext cx="12192000" cy="1611526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F5E8F1CC-E1A9-B946-8634-DCAE8AB5252B}"/>
              </a:ext>
            </a:extLst>
          </p:cNvPr>
          <p:cNvSpPr txBox="1"/>
          <p:nvPr userDrawn="1"/>
        </p:nvSpPr>
        <p:spPr>
          <a:xfrm>
            <a:off x="1153740" y="1530738"/>
            <a:ext cx="1019341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Nell’ambito della tua attività hai la possibilità di </a:t>
            </a: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raggiungere </a:t>
            </a:r>
            <a:b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tantissimi lavoratori </a:t>
            </a: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ogni giorno, in occasione di riunioni, </a:t>
            </a:r>
            <a:b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momenti di formazione, iniziative aziendali.</a:t>
            </a:r>
          </a:p>
        </p:txBody>
      </p:sp>
      <p:sp>
        <p:nvSpPr>
          <p:cNvPr id="11" name="Segnaposto contenuto 2">
            <a:extLst>
              <a:ext uri="{FF2B5EF4-FFF2-40B4-BE49-F238E27FC236}">
                <a16:creationId xmlns:a16="http://schemas.microsoft.com/office/drawing/2014/main" id="{D8A3A5A2-AE2D-9A44-ACA9-CBA7678D5EDD}"/>
              </a:ext>
            </a:extLst>
          </p:cNvPr>
          <p:cNvSpPr txBox="1">
            <a:spLocks/>
          </p:cNvSpPr>
          <p:nvPr userDrawn="1"/>
        </p:nvSpPr>
        <p:spPr>
          <a:xfrm>
            <a:off x="792092" y="3367413"/>
            <a:ext cx="7210425" cy="20232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b="1" dirty="0">
                <a:solidFill>
                  <a:srgbClr val="4C6065"/>
                </a:solidFill>
                <a:latin typeface="+mn-lt"/>
              </a:rPr>
              <a:t>Sensibilizzarli</a:t>
            </a:r>
            <a:r>
              <a:rPr lang="it-IT" sz="2000" dirty="0">
                <a:solidFill>
                  <a:srgbClr val="4C6065"/>
                </a:solidFill>
                <a:latin typeface="+mn-lt"/>
              </a:rPr>
              <a:t> sul tema di salute e sicurezza,</a:t>
            </a:r>
          </a:p>
          <a:p>
            <a:r>
              <a:rPr lang="it-IT" sz="2000" dirty="0">
                <a:solidFill>
                  <a:srgbClr val="4C6065"/>
                </a:solidFill>
                <a:latin typeface="+mn-lt"/>
              </a:rPr>
              <a:t>Aiutarli a prendere </a:t>
            </a:r>
            <a:r>
              <a:rPr lang="it-IT" sz="2000" b="1" dirty="0">
                <a:solidFill>
                  <a:srgbClr val="4C6065"/>
                </a:solidFill>
                <a:latin typeface="+mn-lt"/>
              </a:rPr>
              <a:t>consapevolezza</a:t>
            </a:r>
            <a:r>
              <a:rPr lang="it-IT" sz="2000" dirty="0">
                <a:solidFill>
                  <a:srgbClr val="4C6065"/>
                </a:solidFill>
                <a:latin typeface="+mn-lt"/>
              </a:rPr>
              <a:t> delle loro azioni e delle conseguenze,</a:t>
            </a:r>
          </a:p>
          <a:p>
            <a:r>
              <a:rPr lang="it-IT" sz="2000" dirty="0">
                <a:solidFill>
                  <a:srgbClr val="4C6065"/>
                </a:solidFill>
                <a:latin typeface="+mn-lt"/>
              </a:rPr>
              <a:t>Spronarli a mettere in atto </a:t>
            </a:r>
            <a:r>
              <a:rPr lang="it-IT" sz="2000" b="1" dirty="0">
                <a:solidFill>
                  <a:srgbClr val="4C6065"/>
                </a:solidFill>
                <a:latin typeface="+mn-lt"/>
              </a:rPr>
              <a:t>comportamenti sicuri</a:t>
            </a:r>
            <a:r>
              <a:rPr lang="it-IT" sz="2000" dirty="0">
                <a:solidFill>
                  <a:srgbClr val="4C6065"/>
                </a:solidFill>
                <a:latin typeface="+mn-lt"/>
              </a:rPr>
              <a:t>,</a:t>
            </a:r>
          </a:p>
          <a:p>
            <a:r>
              <a:rPr lang="it-IT" sz="2000" dirty="0">
                <a:solidFill>
                  <a:srgbClr val="4C6065"/>
                </a:solidFill>
                <a:latin typeface="+mn-lt"/>
              </a:rPr>
              <a:t>Facendoti supportare dal </a:t>
            </a:r>
            <a:r>
              <a:rPr lang="it-IT" sz="2000" b="1" dirty="0">
                <a:solidFill>
                  <a:srgbClr val="4C6065"/>
                </a:solidFill>
                <a:latin typeface="+mn-lt"/>
              </a:rPr>
              <a:t>materiale già predisposto </a:t>
            </a:r>
            <a:r>
              <a:rPr lang="it-IT" sz="2000" dirty="0">
                <a:solidFill>
                  <a:srgbClr val="4C6065"/>
                </a:solidFill>
                <a:latin typeface="+mn-lt"/>
              </a:rPr>
              <a:t>all’uso </a:t>
            </a:r>
            <a:br>
              <a:rPr lang="it-IT" sz="2000" dirty="0">
                <a:solidFill>
                  <a:srgbClr val="4C6065"/>
                </a:solidFill>
                <a:latin typeface="+mn-lt"/>
              </a:rPr>
            </a:br>
            <a:r>
              <a:rPr lang="it-IT" sz="2000" dirty="0">
                <a:solidFill>
                  <a:srgbClr val="4C6065"/>
                </a:solidFill>
                <a:latin typeface="+mn-lt"/>
              </a:rPr>
              <a:t>sulla piattaforma ILS.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it-IT" sz="2000" dirty="0">
              <a:solidFill>
                <a:srgbClr val="4C6065"/>
              </a:solidFill>
              <a:latin typeface="+mn-lt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AE907645-6509-1F4F-94F7-39409D3DC72D}"/>
              </a:ext>
            </a:extLst>
          </p:cNvPr>
          <p:cNvSpPr txBox="1"/>
          <p:nvPr userDrawn="1"/>
        </p:nvSpPr>
        <p:spPr>
          <a:xfrm>
            <a:off x="792093" y="2972849"/>
            <a:ext cx="11027601" cy="407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it-IT" sz="2000" b="1" i="0" dirty="0">
                <a:solidFill>
                  <a:srgbClr val="E20026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COSA PUOI FARE?</a:t>
            </a: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883BBBD0-11C6-0644-AD61-D765711790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4393"/>
          <a:stretch/>
        </p:blipFill>
        <p:spPr>
          <a:xfrm>
            <a:off x="7466741" y="3499550"/>
            <a:ext cx="4546667" cy="3297380"/>
          </a:xfrm>
          <a:prstGeom prst="rect">
            <a:avLst/>
          </a:prstGeom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6914D861-6017-7F49-9DCC-A732F52F6C6D}"/>
              </a:ext>
            </a:extLst>
          </p:cNvPr>
          <p:cNvSpPr txBox="1"/>
          <p:nvPr userDrawn="1"/>
        </p:nvSpPr>
        <p:spPr>
          <a:xfrm>
            <a:off x="8002517" y="4375248"/>
            <a:ext cx="356920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it-IT" sz="2400" dirty="0">
                <a:solidFill>
                  <a:schemeClr val="bg1"/>
                </a:solidFill>
              </a:rPr>
              <a:t>Diventa anche TU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it-IT" sz="2400" b="1" dirty="0">
                <a:solidFill>
                  <a:schemeClr val="bg1"/>
                </a:solidFill>
              </a:rPr>
              <a:t>AGENTE attivo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it-IT" sz="2400" dirty="0">
                <a:solidFill>
                  <a:schemeClr val="bg1"/>
                </a:solidFill>
              </a:rPr>
              <a:t>del cambiamento!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it-IT" sz="2400" dirty="0">
              <a:solidFill>
                <a:schemeClr val="bg1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it-IT" sz="2400" dirty="0">
              <a:solidFill>
                <a:schemeClr val="bg1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it-IT" sz="2400" dirty="0">
              <a:solidFill>
                <a:schemeClr val="bg1"/>
              </a:solidFill>
            </a:endParaRPr>
          </a:p>
        </p:txBody>
      </p:sp>
      <p:sp>
        <p:nvSpPr>
          <p:cNvPr id="19" name="Segnaposto contenuto 2">
            <a:extLst>
              <a:ext uri="{FF2B5EF4-FFF2-40B4-BE49-F238E27FC236}">
                <a16:creationId xmlns:a16="http://schemas.microsoft.com/office/drawing/2014/main" id="{64A1B66E-8A31-8448-B63B-5D49EC550CAA}"/>
              </a:ext>
            </a:extLst>
          </p:cNvPr>
          <p:cNvSpPr txBox="1">
            <a:spLocks/>
          </p:cNvSpPr>
          <p:nvPr userDrawn="1"/>
        </p:nvSpPr>
        <p:spPr>
          <a:xfrm>
            <a:off x="792092" y="5679872"/>
            <a:ext cx="7437508" cy="6548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800" b="0" i="1" dirty="0">
                <a:solidFill>
                  <a:srgbClr val="4C6065"/>
                </a:solidFill>
                <a:latin typeface="+mn-lt"/>
              </a:rPr>
              <a:t>Di seguito troverai una linea guida per la tua attività e una selezione di «ATTI» da utilizzare in diverse situazioni.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BA45C3C8-E5A7-A44A-AE05-3C109C97A688}"/>
              </a:ext>
            </a:extLst>
          </p:cNvPr>
          <p:cNvSpPr txBox="1"/>
          <p:nvPr userDrawn="1"/>
        </p:nvSpPr>
        <p:spPr>
          <a:xfrm>
            <a:off x="1153740" y="527390"/>
            <a:ext cx="10193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0" i="0" u="none" strike="noStrike" spc="50" baseline="0" dirty="0">
                <a:solidFill>
                  <a:srgbClr val="E20026"/>
                </a:solidFill>
                <a:latin typeface="Impact" panose="020B0806030902050204" pitchFamily="34" charset="0"/>
              </a:rPr>
              <a:t>IL TUO INGAGGIO</a:t>
            </a:r>
          </a:p>
        </p:txBody>
      </p:sp>
    </p:spTree>
    <p:extLst>
      <p:ext uri="{BB962C8B-B14F-4D97-AF65-F5344CB8AC3E}">
        <p14:creationId xmlns:p14="http://schemas.microsoft.com/office/powerpoint/2010/main" val="14148573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tangolo 17">
            <a:extLst>
              <a:ext uri="{FF2B5EF4-FFF2-40B4-BE49-F238E27FC236}">
                <a16:creationId xmlns:a16="http://schemas.microsoft.com/office/drawing/2014/main" id="{AD8D2B43-AB45-E441-A832-CDB7EFE5741F}"/>
              </a:ext>
            </a:extLst>
          </p:cNvPr>
          <p:cNvSpPr/>
          <p:nvPr userDrawn="1"/>
        </p:nvSpPr>
        <p:spPr>
          <a:xfrm>
            <a:off x="0" y="0"/>
            <a:ext cx="12192000" cy="287867"/>
          </a:xfrm>
          <a:prstGeom prst="rect">
            <a:avLst/>
          </a:prstGeom>
          <a:solidFill>
            <a:srgbClr val="E200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4" name="Immagine 23">
            <a:extLst>
              <a:ext uri="{FF2B5EF4-FFF2-40B4-BE49-F238E27FC236}">
                <a16:creationId xmlns:a16="http://schemas.microsoft.com/office/drawing/2014/main" id="{362B27F6-E23D-FC46-AF47-C47C21FFCD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78836"/>
          <a:stretch/>
        </p:blipFill>
        <p:spPr>
          <a:xfrm flipH="1">
            <a:off x="0" y="6110634"/>
            <a:ext cx="12192000" cy="747366"/>
          </a:xfrm>
          <a:prstGeom prst="rect">
            <a:avLst/>
          </a:prstGeom>
        </p:spPr>
      </p:pic>
      <p:pic>
        <p:nvPicPr>
          <p:cNvPr id="25" name="Immagine 24">
            <a:extLst>
              <a:ext uri="{FF2B5EF4-FFF2-40B4-BE49-F238E27FC236}">
                <a16:creationId xmlns:a16="http://schemas.microsoft.com/office/drawing/2014/main" id="{7CF62645-F739-804E-97F0-7B11B239AE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31181"/>
            <a:ext cx="12192000" cy="1253694"/>
          </a:xfrm>
          <a:prstGeom prst="rect">
            <a:avLst/>
          </a:prstGeom>
        </p:spPr>
      </p:pic>
      <p:sp>
        <p:nvSpPr>
          <p:cNvPr id="27" name="Segnaposto contenuto 2">
            <a:extLst>
              <a:ext uri="{FF2B5EF4-FFF2-40B4-BE49-F238E27FC236}">
                <a16:creationId xmlns:a16="http://schemas.microsoft.com/office/drawing/2014/main" id="{8937E60F-70FC-1F42-BE5B-5B0DE5EE46AA}"/>
              </a:ext>
            </a:extLst>
          </p:cNvPr>
          <p:cNvSpPr txBox="1">
            <a:spLocks/>
          </p:cNvSpPr>
          <p:nvPr userDrawn="1"/>
        </p:nvSpPr>
        <p:spPr>
          <a:xfrm>
            <a:off x="465033" y="5916647"/>
            <a:ext cx="7437508" cy="6548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0" i="1" dirty="0">
                <a:solidFill>
                  <a:srgbClr val="4C6065"/>
                </a:solidFill>
                <a:latin typeface="+mn-lt"/>
              </a:rPr>
              <a:t>* ai fini della sicurezza informatica, per interagire sulla piattaforma è necessario registrarsi con social login o email </a:t>
            </a:r>
          </a:p>
          <a:p>
            <a:pPr marL="0" indent="0">
              <a:buNone/>
            </a:pPr>
            <a:endParaRPr lang="it-IT" sz="1200" b="0" i="1" dirty="0">
              <a:solidFill>
                <a:srgbClr val="4C6065"/>
              </a:solidFill>
              <a:latin typeface="+mn-lt"/>
            </a:endParaRP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209FA020-20E9-5B43-B50B-251B8A70BA97}"/>
              </a:ext>
            </a:extLst>
          </p:cNvPr>
          <p:cNvSpPr txBox="1"/>
          <p:nvPr userDrawn="1"/>
        </p:nvSpPr>
        <p:spPr>
          <a:xfrm>
            <a:off x="1153740" y="527390"/>
            <a:ext cx="10193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0" i="0" u="none" strike="noStrike" spc="50" baseline="0" dirty="0">
                <a:solidFill>
                  <a:srgbClr val="E20026"/>
                </a:solidFill>
                <a:latin typeface="Impact" panose="020B0806030902050204" pitchFamily="34" charset="0"/>
              </a:rPr>
              <a:t>COME SI FA</a:t>
            </a:r>
          </a:p>
        </p:txBody>
      </p:sp>
      <p:pic>
        <p:nvPicPr>
          <p:cNvPr id="36" name="Immagine 35" descr="Immagine che contiene testo, screenshot, bigliettodavisita&#10;&#10;Descrizione generata automaticamente">
            <a:extLst>
              <a:ext uri="{FF2B5EF4-FFF2-40B4-BE49-F238E27FC236}">
                <a16:creationId xmlns:a16="http://schemas.microsoft.com/office/drawing/2014/main" id="{CF228C50-F278-AD42-9C19-E0D7257019B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353762" y="3001794"/>
            <a:ext cx="2586136" cy="34741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B684EB75-73D4-B5D9-6B1D-E851E12B96F2}"/>
              </a:ext>
            </a:extLst>
          </p:cNvPr>
          <p:cNvSpPr txBox="1"/>
          <p:nvPr userDrawn="1"/>
        </p:nvSpPr>
        <p:spPr>
          <a:xfrm>
            <a:off x="1153740" y="1489168"/>
            <a:ext cx="1019341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Pochi semplici passaggi per </a:t>
            </a: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ingaggiare</a:t>
            </a: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le persone ad adottare un </a:t>
            </a: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comportamento virtuoso </a:t>
            </a: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termini di salute e sicurezza.</a:t>
            </a:r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id="{FA867D03-94B4-2892-E0D7-49BBBC3E15E2}"/>
              </a:ext>
            </a:extLst>
          </p:cNvPr>
          <p:cNvGrpSpPr/>
          <p:nvPr userDrawn="1"/>
        </p:nvGrpSpPr>
        <p:grpSpPr>
          <a:xfrm>
            <a:off x="465033" y="2774703"/>
            <a:ext cx="9144634" cy="2852116"/>
            <a:chOff x="465033" y="2774703"/>
            <a:chExt cx="9144634" cy="2852116"/>
          </a:xfrm>
        </p:grpSpPr>
        <p:sp>
          <p:nvSpPr>
            <p:cNvPr id="3" name="Segnaposto contenuto 2">
              <a:extLst>
                <a:ext uri="{FF2B5EF4-FFF2-40B4-BE49-F238E27FC236}">
                  <a16:creationId xmlns:a16="http://schemas.microsoft.com/office/drawing/2014/main" id="{387EE190-9AE2-76FA-470C-562E3A5AD9CB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465033" y="2774703"/>
              <a:ext cx="9144634" cy="285211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it-IT" sz="1800" b="0" dirty="0">
                  <a:solidFill>
                    <a:srgbClr val="4C6065"/>
                  </a:solidFill>
                  <a:latin typeface="+mn-lt"/>
                </a:rPr>
                <a:t>CONSIGLIO: se ritieni utile inquadrare il contesto, presenta brevemente l’iniziativa e la piattaforma ILS con il materiale disponibile sul sito nella </a:t>
              </a:r>
              <a:r>
                <a:rPr lang="it-IT" sz="1800" b="0" dirty="0">
                  <a:solidFill>
                    <a:srgbClr val="E20026"/>
                  </a:solidFill>
                  <a:latin typeface="+mn-lt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sezione </a:t>
              </a:r>
              <a:r>
                <a:rPr lang="it-IT" sz="1800" b="0">
                  <a:solidFill>
                    <a:srgbClr val="E20026"/>
                  </a:solidFill>
                  <a:latin typeface="+mn-lt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RISORSE</a:t>
              </a:r>
              <a:r>
                <a:rPr lang="it-IT" sz="1800" b="0">
                  <a:solidFill>
                    <a:srgbClr val="4C6065"/>
                  </a:solidFill>
                  <a:latin typeface="+mn-lt"/>
                </a:rPr>
                <a:t> </a:t>
              </a:r>
              <a:endParaRPr lang="it-IT" sz="1800" b="0" dirty="0">
                <a:solidFill>
                  <a:srgbClr val="4C6065"/>
                </a:solidFill>
                <a:latin typeface="+mn-lt"/>
              </a:endParaRPr>
            </a:p>
            <a:p>
              <a:pPr marL="342900" indent="-342900">
                <a:buFont typeface="+mj-lt"/>
                <a:buAutoNum type="arabicPeriod"/>
              </a:pPr>
              <a:r>
                <a:rPr lang="it-IT" sz="1800" b="1" dirty="0">
                  <a:solidFill>
                    <a:srgbClr val="4C6065"/>
                  </a:solidFill>
                  <a:latin typeface="+mn-lt"/>
                </a:rPr>
                <a:t>Scegli l’atto </a:t>
              </a:r>
              <a:r>
                <a:rPr lang="it-IT" sz="1800" b="0" dirty="0">
                  <a:solidFill>
                    <a:srgbClr val="4C6065"/>
                  </a:solidFill>
                  <a:latin typeface="+mn-lt"/>
                </a:rPr>
                <a:t>che </a:t>
              </a:r>
              <a:r>
                <a:rPr lang="it-IT" sz="1800" b="0" strike="noStrike" dirty="0">
                  <a:solidFill>
                    <a:srgbClr val="4C6065"/>
                  </a:solidFill>
                  <a:latin typeface="+mn-lt"/>
                </a:rPr>
                <a:t>vuoi proporre,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it-IT" sz="1800" b="0" strike="noStrike" dirty="0">
                  <a:solidFill>
                    <a:srgbClr val="4C6065"/>
                  </a:solidFill>
                  <a:latin typeface="+mn-lt"/>
                </a:rPr>
                <a:t>p</a:t>
              </a:r>
              <a:r>
                <a:rPr lang="it-IT" sz="1800" b="0" dirty="0">
                  <a:solidFill>
                    <a:srgbClr val="4C6065"/>
                  </a:solidFill>
                  <a:latin typeface="+mn-lt"/>
                </a:rPr>
                <a:t>roietta la pagina corrispondente con lo specifico </a:t>
              </a:r>
              <a:r>
                <a:rPr lang="it-IT" sz="1800" b="1" dirty="0">
                  <a:solidFill>
                    <a:srgbClr val="4C6065"/>
                  </a:solidFill>
                  <a:latin typeface="+mn-lt"/>
                </a:rPr>
                <a:t>QR code</a:t>
              </a:r>
              <a:r>
                <a:rPr lang="it-IT" sz="1800" b="0" strike="noStrike" dirty="0">
                  <a:solidFill>
                    <a:srgbClr val="4C6065"/>
                  </a:solidFill>
                  <a:latin typeface="+mn-lt"/>
                </a:rPr>
                <a:t>,</a:t>
              </a:r>
              <a:endParaRPr lang="it-IT" sz="1800" b="0" dirty="0">
                <a:solidFill>
                  <a:srgbClr val="4C6065"/>
                </a:solidFill>
                <a:latin typeface="+mn-lt"/>
              </a:endParaRPr>
            </a:p>
            <a:p>
              <a:pPr marL="342900" indent="-342900">
                <a:buFont typeface="+mj-lt"/>
                <a:buAutoNum type="arabicPeriod"/>
              </a:pPr>
              <a:r>
                <a:rPr lang="it-IT" sz="1800" b="0" dirty="0">
                  <a:solidFill>
                    <a:srgbClr val="4C6065"/>
                  </a:solidFill>
                  <a:latin typeface="+mn-lt"/>
                </a:rPr>
                <a:t>chiedi di inquadrare il QR code con lo smartphone (o fornisci il link per uso PC),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it-IT" sz="1800" b="0" dirty="0">
                  <a:solidFill>
                    <a:srgbClr val="4C6065"/>
                  </a:solidFill>
                  <a:latin typeface="+mn-lt"/>
                </a:rPr>
                <a:t>leggi il testo e gli eventuali approfondimenti contenuti nell’apposita sezione,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it-IT" sz="1800" b="0" kern="1200" dirty="0">
                  <a:solidFill>
                    <a:srgbClr val="4C6065"/>
                  </a:solidFill>
                  <a:latin typeface="+mn-lt"/>
                  <a:ea typeface="+mn-ea"/>
                  <a:cs typeface="+mn-cs"/>
                </a:rPr>
                <a:t>invita la persone a contribuire in prima persona* cliccando sul bottone </a:t>
              </a:r>
              <a:r>
                <a:rPr lang="it-IT" sz="1800" b="1" kern="1200" dirty="0">
                  <a:solidFill>
                    <a:srgbClr val="E20026"/>
                  </a:solidFill>
                  <a:latin typeface="+mn-lt"/>
                  <a:ea typeface="+mn-ea"/>
                  <a:cs typeface="+mn-cs"/>
                </a:rPr>
                <a:t>«FACCIO LA MIA PARTE»</a:t>
              </a:r>
              <a:r>
                <a:rPr lang="it-IT" sz="1800" b="0" kern="1200" dirty="0">
                  <a:solidFill>
                    <a:srgbClr val="4C6065"/>
                  </a:solidFill>
                  <a:latin typeface="+mn-lt"/>
                  <a:ea typeface="+mn-ea"/>
                  <a:cs typeface="+mn-cs"/>
                </a:rPr>
                <a:t>, mettendo in pratica l’atto ed eventualmente lasciando un commento.</a:t>
              </a:r>
            </a:p>
          </p:txBody>
        </p:sp>
        <p:sp>
          <p:nvSpPr>
            <p:cNvPr id="4" name="Ovale 3">
              <a:extLst>
                <a:ext uri="{FF2B5EF4-FFF2-40B4-BE49-F238E27FC236}">
                  <a16:creationId xmlns:a16="http://schemas.microsoft.com/office/drawing/2014/main" id="{E0FC1994-FEA9-00F7-2642-510C17ED6154}"/>
                </a:ext>
              </a:extLst>
            </p:cNvPr>
            <p:cNvSpPr/>
            <p:nvPr userDrawn="1"/>
          </p:nvSpPr>
          <p:spPr>
            <a:xfrm>
              <a:off x="487418" y="3430825"/>
              <a:ext cx="271103" cy="252171"/>
            </a:xfrm>
            <a:prstGeom prst="ellipse">
              <a:avLst/>
            </a:prstGeom>
            <a:noFill/>
            <a:ln>
              <a:solidFill>
                <a:srgbClr val="E200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" name="Ovale 4">
              <a:extLst>
                <a:ext uri="{FF2B5EF4-FFF2-40B4-BE49-F238E27FC236}">
                  <a16:creationId xmlns:a16="http://schemas.microsoft.com/office/drawing/2014/main" id="{6A0B8FD1-3A17-D630-FFBA-3D7E2AE435E3}"/>
                </a:ext>
              </a:extLst>
            </p:cNvPr>
            <p:cNvSpPr/>
            <p:nvPr userDrawn="1"/>
          </p:nvSpPr>
          <p:spPr>
            <a:xfrm>
              <a:off x="488420" y="3808660"/>
              <a:ext cx="271103" cy="252171"/>
            </a:xfrm>
            <a:prstGeom prst="ellipse">
              <a:avLst/>
            </a:prstGeom>
            <a:noFill/>
            <a:ln>
              <a:solidFill>
                <a:srgbClr val="E200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" name="Ovale 5">
              <a:extLst>
                <a:ext uri="{FF2B5EF4-FFF2-40B4-BE49-F238E27FC236}">
                  <a16:creationId xmlns:a16="http://schemas.microsoft.com/office/drawing/2014/main" id="{C9A6043B-4902-BB72-E2FC-8D50DF19EB13}"/>
                </a:ext>
              </a:extLst>
            </p:cNvPr>
            <p:cNvSpPr/>
            <p:nvPr userDrawn="1"/>
          </p:nvSpPr>
          <p:spPr>
            <a:xfrm>
              <a:off x="481468" y="4192677"/>
              <a:ext cx="271103" cy="252171"/>
            </a:xfrm>
            <a:prstGeom prst="ellipse">
              <a:avLst/>
            </a:prstGeom>
            <a:noFill/>
            <a:ln>
              <a:solidFill>
                <a:srgbClr val="E200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" name="Ovale 6">
              <a:extLst>
                <a:ext uri="{FF2B5EF4-FFF2-40B4-BE49-F238E27FC236}">
                  <a16:creationId xmlns:a16="http://schemas.microsoft.com/office/drawing/2014/main" id="{EF8C652B-04C4-CD5E-DBB8-EE5F237853DC}"/>
                </a:ext>
              </a:extLst>
            </p:cNvPr>
            <p:cNvSpPr/>
            <p:nvPr userDrawn="1"/>
          </p:nvSpPr>
          <p:spPr>
            <a:xfrm>
              <a:off x="478951" y="4553629"/>
              <a:ext cx="271103" cy="252171"/>
            </a:xfrm>
            <a:prstGeom prst="ellipse">
              <a:avLst/>
            </a:prstGeom>
            <a:noFill/>
            <a:ln>
              <a:solidFill>
                <a:srgbClr val="E200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" name="Ovale 7">
              <a:extLst>
                <a:ext uri="{FF2B5EF4-FFF2-40B4-BE49-F238E27FC236}">
                  <a16:creationId xmlns:a16="http://schemas.microsoft.com/office/drawing/2014/main" id="{C79A8CD2-7287-575D-9DAA-DE67287D693D}"/>
                </a:ext>
              </a:extLst>
            </p:cNvPr>
            <p:cNvSpPr/>
            <p:nvPr userDrawn="1"/>
          </p:nvSpPr>
          <p:spPr>
            <a:xfrm>
              <a:off x="478951" y="4940887"/>
              <a:ext cx="271103" cy="252171"/>
            </a:xfrm>
            <a:prstGeom prst="ellipse">
              <a:avLst/>
            </a:prstGeom>
            <a:noFill/>
            <a:ln>
              <a:solidFill>
                <a:srgbClr val="E200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0" name="Freccia a destra 9">
            <a:extLst>
              <a:ext uri="{FF2B5EF4-FFF2-40B4-BE49-F238E27FC236}">
                <a16:creationId xmlns:a16="http://schemas.microsoft.com/office/drawing/2014/main" id="{11875E08-2002-3AAF-D345-7F2041A13E35}"/>
              </a:ext>
            </a:extLst>
          </p:cNvPr>
          <p:cNvSpPr/>
          <p:nvPr userDrawn="1"/>
        </p:nvSpPr>
        <p:spPr>
          <a:xfrm>
            <a:off x="9147585" y="4768847"/>
            <a:ext cx="825973" cy="585683"/>
          </a:xfrm>
          <a:prstGeom prst="rightArrow">
            <a:avLst/>
          </a:prstGeom>
          <a:solidFill>
            <a:srgbClr val="E20026"/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177800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divid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tangolo 17">
            <a:extLst>
              <a:ext uri="{FF2B5EF4-FFF2-40B4-BE49-F238E27FC236}">
                <a16:creationId xmlns:a16="http://schemas.microsoft.com/office/drawing/2014/main" id="{AD8D2B43-AB45-E441-A832-CDB7EFE5741F}"/>
              </a:ext>
            </a:extLst>
          </p:cNvPr>
          <p:cNvSpPr/>
          <p:nvPr userDrawn="1"/>
        </p:nvSpPr>
        <p:spPr>
          <a:xfrm>
            <a:off x="0" y="0"/>
            <a:ext cx="12192000" cy="287867"/>
          </a:xfrm>
          <a:prstGeom prst="rect">
            <a:avLst/>
          </a:prstGeom>
          <a:solidFill>
            <a:srgbClr val="E200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4" name="Immagine 23">
            <a:extLst>
              <a:ext uri="{FF2B5EF4-FFF2-40B4-BE49-F238E27FC236}">
                <a16:creationId xmlns:a16="http://schemas.microsoft.com/office/drawing/2014/main" id="{362B27F6-E23D-FC46-AF47-C47C21FFCD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78836"/>
          <a:stretch/>
        </p:blipFill>
        <p:spPr>
          <a:xfrm flipH="1">
            <a:off x="0" y="6110634"/>
            <a:ext cx="12192000" cy="747366"/>
          </a:xfrm>
          <a:prstGeom prst="rect">
            <a:avLst/>
          </a:prstGeom>
        </p:spPr>
      </p:pic>
      <p:pic>
        <p:nvPicPr>
          <p:cNvPr id="25" name="Immagine 24">
            <a:extLst>
              <a:ext uri="{FF2B5EF4-FFF2-40B4-BE49-F238E27FC236}">
                <a16:creationId xmlns:a16="http://schemas.microsoft.com/office/drawing/2014/main" id="{7CF62645-F739-804E-97F0-7B11B239AE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31181"/>
            <a:ext cx="12192000" cy="1253694"/>
          </a:xfrm>
          <a:prstGeom prst="rect">
            <a:avLst/>
          </a:prstGeom>
        </p:spPr>
      </p:pic>
      <p:sp>
        <p:nvSpPr>
          <p:cNvPr id="27" name="Segnaposto contenuto 2">
            <a:extLst>
              <a:ext uri="{FF2B5EF4-FFF2-40B4-BE49-F238E27FC236}">
                <a16:creationId xmlns:a16="http://schemas.microsoft.com/office/drawing/2014/main" id="{8937E60F-70FC-1F42-BE5B-5B0DE5EE46AA}"/>
              </a:ext>
            </a:extLst>
          </p:cNvPr>
          <p:cNvSpPr txBox="1">
            <a:spLocks/>
          </p:cNvSpPr>
          <p:nvPr userDrawn="1"/>
        </p:nvSpPr>
        <p:spPr>
          <a:xfrm>
            <a:off x="465033" y="5916647"/>
            <a:ext cx="7437508" cy="6548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0" i="1" dirty="0">
                <a:solidFill>
                  <a:srgbClr val="4C6065"/>
                </a:solidFill>
                <a:latin typeface="+mn-lt"/>
              </a:rPr>
              <a:t>* ai fini della sicurezza informatica, per interagire sulla piattaforma è necessario registrarsi con social login o email </a:t>
            </a:r>
          </a:p>
          <a:p>
            <a:pPr marL="0" indent="0">
              <a:buNone/>
            </a:pPr>
            <a:endParaRPr lang="it-IT" sz="1200" b="0" i="1" dirty="0">
              <a:solidFill>
                <a:srgbClr val="4C6065"/>
              </a:solidFill>
              <a:latin typeface="+mn-lt"/>
            </a:endParaRP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209FA020-20E9-5B43-B50B-251B8A70BA97}"/>
              </a:ext>
            </a:extLst>
          </p:cNvPr>
          <p:cNvSpPr txBox="1"/>
          <p:nvPr userDrawn="1"/>
        </p:nvSpPr>
        <p:spPr>
          <a:xfrm>
            <a:off x="1153740" y="527390"/>
            <a:ext cx="10193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0" i="0" u="none" strike="noStrike" spc="50" baseline="0" dirty="0">
                <a:solidFill>
                  <a:srgbClr val="E20026"/>
                </a:solidFill>
                <a:latin typeface="Impact" panose="020B0806030902050204" pitchFamily="34" charset="0"/>
              </a:rPr>
              <a:t>CHE IMPATTO GENERI?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B684EB75-73D4-B5D9-6B1D-E851E12B96F2}"/>
              </a:ext>
            </a:extLst>
          </p:cNvPr>
          <p:cNvSpPr txBox="1"/>
          <p:nvPr userDrawn="1"/>
        </p:nvSpPr>
        <p:spPr>
          <a:xfrm>
            <a:off x="405827" y="1394433"/>
            <a:ext cx="11689237" cy="846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Ricorda che oltre a FAR mettere in pratica gli atti, è importante</a:t>
            </a:r>
          </a:p>
          <a:p>
            <a:pPr marL="0" marR="0" lvl="0" indent="0" algn="ctr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RACCONTARE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l’esperienza e 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QUANTE PERSONE 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sono state coinvolte.</a:t>
            </a:r>
          </a:p>
        </p:txBody>
      </p:sp>
      <p:sp>
        <p:nvSpPr>
          <p:cNvPr id="10" name="Freccia a destra 9">
            <a:extLst>
              <a:ext uri="{FF2B5EF4-FFF2-40B4-BE49-F238E27FC236}">
                <a16:creationId xmlns:a16="http://schemas.microsoft.com/office/drawing/2014/main" id="{11875E08-2002-3AAF-D345-7F2041A13E35}"/>
              </a:ext>
            </a:extLst>
          </p:cNvPr>
          <p:cNvSpPr/>
          <p:nvPr userDrawn="1"/>
        </p:nvSpPr>
        <p:spPr>
          <a:xfrm>
            <a:off x="7650684" y="4961968"/>
            <a:ext cx="825973" cy="585683"/>
          </a:xfrm>
          <a:prstGeom prst="rightArrow">
            <a:avLst/>
          </a:prstGeom>
          <a:solidFill>
            <a:srgbClr val="E20026"/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208D3DA4-321F-D1EA-2F67-16835CB273C1}"/>
              </a:ext>
            </a:extLst>
          </p:cNvPr>
          <p:cNvSpPr txBox="1"/>
          <p:nvPr userDrawn="1"/>
        </p:nvSpPr>
        <p:spPr>
          <a:xfrm>
            <a:off x="405827" y="2851167"/>
            <a:ext cx="7437508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0" kern="1200" dirty="0">
                <a:solidFill>
                  <a:srgbClr val="4C6065"/>
                </a:solidFill>
                <a:latin typeface="+mn-lt"/>
                <a:ea typeface="+mn-ea"/>
                <a:cs typeface="+mn-cs"/>
              </a:rPr>
              <a:t>Perché? </a:t>
            </a:r>
          </a:p>
          <a:p>
            <a:r>
              <a:rPr lang="it-IT" sz="1800" b="0" kern="1200" dirty="0">
                <a:solidFill>
                  <a:srgbClr val="4C6065"/>
                </a:solidFill>
                <a:latin typeface="+mn-lt"/>
                <a:ea typeface="+mn-ea"/>
                <a:cs typeface="+mn-cs"/>
              </a:rPr>
              <a:t>Per la «matematica della moltiplicazione»: il cambiamento è un percorso tanto più potente quanto più elevato il numero di persone coinvolte.</a:t>
            </a:r>
          </a:p>
          <a:p>
            <a:endParaRPr lang="it-IT" sz="1800" b="0" kern="1200" dirty="0">
              <a:solidFill>
                <a:srgbClr val="4C6065"/>
              </a:solidFill>
              <a:latin typeface="+mn-lt"/>
              <a:ea typeface="+mn-ea"/>
              <a:cs typeface="+mn-cs"/>
            </a:endParaRPr>
          </a:p>
          <a:p>
            <a:r>
              <a:rPr lang="it-IT" sz="1800" b="1" kern="1200" dirty="0">
                <a:solidFill>
                  <a:srgbClr val="E20026"/>
                </a:solidFill>
                <a:latin typeface="+mn-lt"/>
                <a:ea typeface="+mn-ea"/>
                <a:cs typeface="+mn-cs"/>
              </a:rPr>
              <a:t>Attiva il contatore del cambiamento!</a:t>
            </a:r>
          </a:p>
          <a:p>
            <a:endParaRPr lang="it-IT" sz="1800" b="0" kern="1200" dirty="0">
              <a:solidFill>
                <a:srgbClr val="4C6065"/>
              </a:solidFill>
              <a:latin typeface="+mn-lt"/>
              <a:ea typeface="+mn-ea"/>
              <a:cs typeface="+mn-cs"/>
            </a:endParaRPr>
          </a:p>
          <a:p>
            <a:endParaRPr lang="it-IT" sz="1800" b="0" kern="1200" dirty="0">
              <a:solidFill>
                <a:srgbClr val="4C6065"/>
              </a:solidFill>
              <a:latin typeface="+mn-lt"/>
              <a:ea typeface="+mn-ea"/>
              <a:cs typeface="+mn-cs"/>
            </a:endParaRPr>
          </a:p>
          <a:p>
            <a:r>
              <a:rPr lang="it-IT" sz="1800" b="0" kern="1200" dirty="0">
                <a:solidFill>
                  <a:srgbClr val="4C6065"/>
                </a:solidFill>
                <a:latin typeface="+mn-lt"/>
                <a:ea typeface="+mn-ea"/>
                <a:cs typeface="+mn-cs"/>
              </a:rPr>
              <a:t>Ogni volta che fai compiere un atto: </a:t>
            </a:r>
          </a:p>
          <a:p>
            <a:r>
              <a:rPr lang="it-IT" sz="1800" b="0" kern="1200" dirty="0">
                <a:solidFill>
                  <a:srgbClr val="4C6065"/>
                </a:solidFill>
                <a:latin typeface="+mn-lt"/>
                <a:ea typeface="+mn-ea"/>
                <a:cs typeface="+mn-cs"/>
              </a:rPr>
              <a:t>ricordati di (far) </a:t>
            </a:r>
            <a:r>
              <a:rPr lang="it-IT" sz="1800" b="1" kern="1200" dirty="0">
                <a:solidFill>
                  <a:srgbClr val="E20026"/>
                </a:solidFill>
                <a:latin typeface="+mn-lt"/>
                <a:ea typeface="+mn-ea"/>
                <a:cs typeface="+mn-cs"/>
              </a:rPr>
              <a:t>indicare nei commenti il numero di persone coinvolte</a:t>
            </a:r>
            <a:r>
              <a:rPr lang="it-IT" sz="1800" b="0" kern="1200" dirty="0">
                <a:solidFill>
                  <a:srgbClr val="4C6065"/>
                </a:solidFill>
                <a:latin typeface="+mn-lt"/>
                <a:ea typeface="+mn-ea"/>
                <a:cs typeface="+mn-cs"/>
              </a:rPr>
              <a:t>.</a:t>
            </a: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3C17BE8B-506F-600D-B6B1-C3C772C287D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75403" y="4799480"/>
            <a:ext cx="2929016" cy="880827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414B60AC-DC25-1CD7-F73F-B707999D011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164421" y="2851167"/>
            <a:ext cx="3439998" cy="1808204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4140801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BC270353-02F3-764C-A27F-74DBAF397592}"/>
              </a:ext>
            </a:extLst>
          </p:cNvPr>
          <p:cNvSpPr/>
          <p:nvPr userDrawn="1"/>
        </p:nvSpPr>
        <p:spPr>
          <a:xfrm>
            <a:off x="0" y="0"/>
            <a:ext cx="12192000" cy="287867"/>
          </a:xfrm>
          <a:prstGeom prst="rect">
            <a:avLst/>
          </a:prstGeom>
          <a:solidFill>
            <a:srgbClr val="E200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662E0774-5DB3-2942-9436-EF9526C426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78836"/>
          <a:stretch/>
        </p:blipFill>
        <p:spPr>
          <a:xfrm flipH="1">
            <a:off x="0" y="6110634"/>
            <a:ext cx="12192000" cy="747366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C8F54C19-B81E-E24F-9CB4-AD0C4ACD34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332599"/>
            <a:ext cx="12192000" cy="1008097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F5E8F1CC-E1A9-B946-8634-DCAE8AB5252B}"/>
              </a:ext>
            </a:extLst>
          </p:cNvPr>
          <p:cNvSpPr txBox="1"/>
          <p:nvPr userDrawn="1"/>
        </p:nvSpPr>
        <p:spPr>
          <a:xfrm>
            <a:off x="1153740" y="1640380"/>
            <a:ext cx="1019341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 ogni ATTO portato a termine, l’impegno viene premiato</a:t>
            </a:r>
          </a:p>
        </p:txBody>
      </p:sp>
      <p:sp>
        <p:nvSpPr>
          <p:cNvPr id="11" name="Segnaposto contenuto 2">
            <a:extLst>
              <a:ext uri="{FF2B5EF4-FFF2-40B4-BE49-F238E27FC236}">
                <a16:creationId xmlns:a16="http://schemas.microsoft.com/office/drawing/2014/main" id="{D8A3A5A2-AE2D-9A44-ACA9-CBA7678D5EDD}"/>
              </a:ext>
            </a:extLst>
          </p:cNvPr>
          <p:cNvSpPr txBox="1">
            <a:spLocks/>
          </p:cNvSpPr>
          <p:nvPr userDrawn="1"/>
        </p:nvSpPr>
        <p:spPr>
          <a:xfrm>
            <a:off x="792092" y="3931186"/>
            <a:ext cx="6364384" cy="24447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800" b="0" dirty="0">
                <a:solidFill>
                  <a:srgbClr val="4C6065"/>
                </a:solidFill>
                <a:latin typeface="+mn-lt"/>
              </a:rPr>
              <a:t>Potete scegliere insieme di </a:t>
            </a:r>
          </a:p>
          <a:p>
            <a:pPr marL="228600" indent="-228600"/>
            <a:r>
              <a:rPr lang="it-IT" sz="1800" b="0" dirty="0">
                <a:solidFill>
                  <a:srgbClr val="4C6065"/>
                </a:solidFill>
                <a:latin typeface="+mn-lt"/>
              </a:rPr>
              <a:t>condividerlo in una premiazione o un’iniziativa aziendale,</a:t>
            </a:r>
          </a:p>
          <a:p>
            <a:pPr marL="228600" indent="-228600"/>
            <a:r>
              <a:rPr lang="it-IT" sz="1800" b="0" dirty="0">
                <a:solidFill>
                  <a:srgbClr val="4C6065"/>
                </a:solidFill>
                <a:latin typeface="+mn-lt"/>
              </a:rPr>
              <a:t>oppure su social network,</a:t>
            </a:r>
          </a:p>
          <a:p>
            <a:pPr marL="228600" indent="-228600"/>
            <a:r>
              <a:rPr lang="it-IT" sz="1800" b="0" dirty="0">
                <a:solidFill>
                  <a:srgbClr val="4C6065"/>
                </a:solidFill>
                <a:latin typeface="+mn-lt"/>
              </a:rPr>
              <a:t>oppure di stamparlo e inquadrarlo, </a:t>
            </a:r>
          </a:p>
          <a:p>
            <a:pPr marL="0" indent="0">
              <a:buNone/>
            </a:pPr>
            <a:r>
              <a:rPr lang="it-IT" sz="1800" b="0" dirty="0">
                <a:solidFill>
                  <a:srgbClr val="4C6065"/>
                </a:solidFill>
                <a:latin typeface="+mn-lt"/>
              </a:rPr>
              <a:t>così che anche </a:t>
            </a:r>
            <a:r>
              <a:rPr lang="it-IT" sz="1800" b="1" dirty="0">
                <a:solidFill>
                  <a:srgbClr val="4C6065"/>
                </a:solidFill>
                <a:latin typeface="+mn-lt"/>
              </a:rPr>
              <a:t>altre persone siano ispirate a fare altrettanto</a:t>
            </a:r>
            <a:r>
              <a:rPr lang="it-IT" sz="1800" b="0" dirty="0">
                <a:solidFill>
                  <a:srgbClr val="4C6065"/>
                </a:solidFill>
                <a:latin typeface="+mn-lt"/>
              </a:rPr>
              <a:t>.</a:t>
            </a:r>
          </a:p>
          <a:p>
            <a:pPr marL="0" indent="0">
              <a:buNone/>
            </a:pPr>
            <a:endParaRPr lang="it-IT" sz="1800" b="0" dirty="0">
              <a:solidFill>
                <a:srgbClr val="4C6065"/>
              </a:solidFill>
              <a:latin typeface="+mn-lt"/>
            </a:endParaRPr>
          </a:p>
          <a:p>
            <a:pPr marL="0" indent="0">
              <a:buNone/>
            </a:pPr>
            <a:endParaRPr lang="it-IT" sz="1800" b="0" dirty="0">
              <a:solidFill>
                <a:srgbClr val="4C6065"/>
              </a:solidFill>
              <a:latin typeface="+mn-lt"/>
            </a:endParaRPr>
          </a:p>
          <a:p>
            <a:pPr marL="228600" indent="-228600"/>
            <a:endParaRPr lang="it-IT" sz="1800" b="0" dirty="0">
              <a:solidFill>
                <a:srgbClr val="4C6065"/>
              </a:solidFill>
              <a:latin typeface="+mn-lt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it-IT" sz="1800" b="0" dirty="0">
              <a:solidFill>
                <a:srgbClr val="4C6065"/>
              </a:solidFill>
              <a:latin typeface="+mn-lt"/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A1EA96AE-710C-6C4B-9F8B-303177904F44}"/>
              </a:ext>
            </a:extLst>
          </p:cNvPr>
          <p:cNvSpPr txBox="1"/>
          <p:nvPr userDrawn="1"/>
        </p:nvSpPr>
        <p:spPr>
          <a:xfrm>
            <a:off x="792093" y="2538738"/>
            <a:ext cx="11027601" cy="14975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it-IT" sz="2000" i="0" dirty="0">
                <a:solidFill>
                  <a:srgbClr val="4C6065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L’utente che clicca su </a:t>
            </a:r>
            <a:r>
              <a:rPr lang="it-IT" sz="2000" b="1" i="0" dirty="0">
                <a:solidFill>
                  <a:srgbClr val="E20026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«FACCIO LA MIA PARTE»</a:t>
            </a:r>
            <a:r>
              <a:rPr lang="it-IT" sz="2000" i="0" dirty="0">
                <a:solidFill>
                  <a:srgbClr val="4C6065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riceve </a:t>
            </a:r>
            <a:br>
              <a:rPr lang="it-IT" sz="2000" i="0" dirty="0">
                <a:solidFill>
                  <a:srgbClr val="4C6065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2000" i="0" dirty="0">
                <a:solidFill>
                  <a:srgbClr val="4C6065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un attestato di riconoscimento del proprio contributo </a:t>
            </a:r>
            <a:br>
              <a:rPr lang="it-IT" sz="2000" i="0" dirty="0">
                <a:solidFill>
                  <a:srgbClr val="4C6065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2000" i="0" dirty="0">
                <a:solidFill>
                  <a:srgbClr val="4C6065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alla diffusione della cultura di salute e sicurezza. </a:t>
            </a: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endParaRPr lang="it-IT" sz="2000" i="0" dirty="0">
              <a:solidFill>
                <a:srgbClr val="4C6065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4" name="Immagine 23">
            <a:extLst>
              <a:ext uri="{FF2B5EF4-FFF2-40B4-BE49-F238E27FC236}">
                <a16:creationId xmlns:a16="http://schemas.microsoft.com/office/drawing/2014/main" id="{E6FB7E12-076A-2448-83C0-34499CFE32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07021" y="3137320"/>
            <a:ext cx="2590178" cy="3441118"/>
          </a:xfrm>
          <a:prstGeom prst="rect">
            <a:avLst/>
          </a:prstGeom>
        </p:spPr>
      </p:pic>
      <p:pic>
        <p:nvPicPr>
          <p:cNvPr id="25" name="Immagine 24" descr="Immagine che contiene orologio&#10;&#10;Descrizione generata automaticamente">
            <a:extLst>
              <a:ext uri="{FF2B5EF4-FFF2-40B4-BE49-F238E27FC236}">
                <a16:creationId xmlns:a16="http://schemas.microsoft.com/office/drawing/2014/main" id="{10E7207B-72FD-974F-89F3-8C3FC76E11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709"/>
          <a:stretch/>
        </p:blipFill>
        <p:spPr>
          <a:xfrm rot="703513">
            <a:off x="8440930" y="2301418"/>
            <a:ext cx="2094309" cy="3351825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52232013-A5FB-014F-BED6-8E165E53B423}"/>
              </a:ext>
            </a:extLst>
          </p:cNvPr>
          <p:cNvSpPr txBox="1"/>
          <p:nvPr userDrawn="1"/>
        </p:nvSpPr>
        <p:spPr>
          <a:xfrm>
            <a:off x="1153740" y="527390"/>
            <a:ext cx="10193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0" i="0" u="none" strike="noStrike" spc="50" baseline="0" dirty="0">
                <a:solidFill>
                  <a:srgbClr val="E20026"/>
                </a:solidFill>
                <a:latin typeface="Impact" panose="020B0806030902050204" pitchFamily="34" charset="0"/>
              </a:rPr>
              <a:t>CONGRATULAZIONI!</a:t>
            </a:r>
          </a:p>
        </p:txBody>
      </p:sp>
    </p:spTree>
    <p:extLst>
      <p:ext uri="{BB962C8B-B14F-4D97-AF65-F5344CB8AC3E}">
        <p14:creationId xmlns:p14="http://schemas.microsoft.com/office/powerpoint/2010/main" val="41948574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BC270353-02F3-764C-A27F-74DBAF39759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200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662E0774-5DB3-2942-9436-EF9526C426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78836"/>
          <a:stretch/>
        </p:blipFill>
        <p:spPr>
          <a:xfrm flipH="1">
            <a:off x="0" y="6110634"/>
            <a:ext cx="12192000" cy="747366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7247B92F-7E96-E24C-9E29-76ABF44D35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4393"/>
          <a:stretch/>
        </p:blipFill>
        <p:spPr>
          <a:xfrm>
            <a:off x="2263368" y="687007"/>
            <a:ext cx="7301545" cy="5295300"/>
          </a:xfrm>
          <a:prstGeom prst="rect">
            <a:avLst/>
          </a:prstGeom>
          <a:effectLst>
            <a:innerShdw blurRad="114300">
              <a:prstClr val="black">
                <a:alpha val="39000"/>
              </a:prstClr>
            </a:innerShdw>
          </a:effec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1B3AAC6E-969C-0E40-B998-A433BBF318B2}"/>
              </a:ext>
            </a:extLst>
          </p:cNvPr>
          <p:cNvSpPr txBox="1"/>
          <p:nvPr userDrawn="1"/>
        </p:nvSpPr>
        <p:spPr>
          <a:xfrm>
            <a:off x="1049412" y="2468041"/>
            <a:ext cx="1019341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500" b="1" i="0" u="none" strike="noStrike" baseline="0" dirty="0">
                <a:solidFill>
                  <a:schemeClr val="bg1"/>
                </a:solidFill>
                <a:latin typeface="+mn-lt"/>
              </a:rPr>
              <a:t>GLI ATTI DI SALUTE E SICUREZZA</a:t>
            </a:r>
            <a:endParaRPr lang="it-IT" sz="3600" b="0" i="0" u="none" strike="noStrike" baseline="0" dirty="0">
              <a:solidFill>
                <a:schemeClr val="bg1"/>
              </a:solidFill>
              <a:latin typeface="Lucida Handwriting" panose="03010101010101010101" pitchFamily="66" charset="77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C10A9ECB-0B3F-EA4D-BE9E-437790DBD44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561683" y="3604858"/>
            <a:ext cx="5168869" cy="670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1816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BC270353-02F3-764C-A27F-74DBAF397592}"/>
              </a:ext>
            </a:extLst>
          </p:cNvPr>
          <p:cNvSpPr/>
          <p:nvPr userDrawn="1"/>
        </p:nvSpPr>
        <p:spPr>
          <a:xfrm>
            <a:off x="0" y="0"/>
            <a:ext cx="12192000" cy="287867"/>
          </a:xfrm>
          <a:prstGeom prst="rect">
            <a:avLst/>
          </a:prstGeom>
          <a:solidFill>
            <a:srgbClr val="E200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662E0774-5DB3-2942-9436-EF9526C426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78836"/>
          <a:stretch/>
        </p:blipFill>
        <p:spPr>
          <a:xfrm flipH="1">
            <a:off x="0" y="6110634"/>
            <a:ext cx="12192000" cy="747366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C8F54C19-B81E-E24F-9CB4-AD0C4ACD34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1996"/>
          <a:stretch/>
        </p:blipFill>
        <p:spPr>
          <a:xfrm>
            <a:off x="0" y="273353"/>
            <a:ext cx="12192000" cy="74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1316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BC270353-02F3-764C-A27F-74DBAF397592}"/>
              </a:ext>
            </a:extLst>
          </p:cNvPr>
          <p:cNvSpPr/>
          <p:nvPr userDrawn="1"/>
        </p:nvSpPr>
        <p:spPr>
          <a:xfrm>
            <a:off x="0" y="0"/>
            <a:ext cx="12192000" cy="287867"/>
          </a:xfrm>
          <a:prstGeom prst="rect">
            <a:avLst/>
          </a:prstGeom>
          <a:solidFill>
            <a:srgbClr val="E200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662E0774-5DB3-2942-9436-EF9526C426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78836"/>
          <a:stretch/>
        </p:blipFill>
        <p:spPr>
          <a:xfrm flipH="1">
            <a:off x="0" y="6110634"/>
            <a:ext cx="12192000" cy="747366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C8F54C19-B81E-E24F-9CB4-AD0C4ACD34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1996"/>
          <a:stretch/>
        </p:blipFill>
        <p:spPr>
          <a:xfrm>
            <a:off x="0" y="273353"/>
            <a:ext cx="12192000" cy="74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067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75472FC3-4C37-E34E-A545-6C9284C7C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841C83B-A38C-0142-8984-65DB9B6D36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3B0093E-B71C-3D4B-BE7F-D9AF0C2DA4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02156-844F-BF4C-B7BC-652CC96A4A5E}" type="datetimeFigureOut">
              <a:rPr lang="it-IT" smtClean="0"/>
              <a:t>27/03/2024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5CF2B25-5DBD-024F-85FB-9DF3B41758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A1B6B38-1AEC-8F42-A987-5053EC062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B5290-53F1-B24C-A552-E9C11AF2F0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7886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7" r:id="rId2"/>
    <p:sldLayoutId id="2147483668" r:id="rId3"/>
    <p:sldLayoutId id="2147483669" r:id="rId4"/>
    <p:sldLayoutId id="2147483673" r:id="rId5"/>
    <p:sldLayoutId id="2147483670" r:id="rId6"/>
    <p:sldLayoutId id="2147483650" r:id="rId7"/>
    <p:sldLayoutId id="2147483671" r:id="rId8"/>
    <p:sldLayoutId id="2147483672" r:id="rId9"/>
    <p:sldLayoutId id="2147483651" r:id="rId10"/>
    <p:sldLayoutId id="2147483652" r:id="rId11"/>
    <p:sldLayoutId id="2147483653" r:id="rId12"/>
    <p:sldLayoutId id="2147483654" r:id="rId13"/>
    <p:sldLayoutId id="2147483655" r:id="rId14"/>
    <p:sldLayoutId id="2147483656" r:id="rId15"/>
    <p:sldLayoutId id="2147483657" r:id="rId16"/>
    <p:sldLayoutId id="2147483658" r:id="rId17"/>
    <p:sldLayoutId id="2147483659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D8F8F6E6-1B26-F24B-9B74-D7D0F6954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6F678F8-75B9-3A43-A8A7-87A45767EF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49CB126-978A-2247-BCCF-8023597263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3A674-57A2-2844-8D23-889D6E75E675}" type="datetimeFigureOut">
              <a:rPr lang="it-IT" smtClean="0"/>
              <a:t>27/03/2024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B2C7155-BB55-4B42-AAF1-831EDCF430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5F8C3EE-0224-BF4A-B476-2FDE577A05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F21D0-59CF-374B-9D69-5CD1CBB499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3875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youtu.be/yVHHzUcyqTo" TargetMode="Externa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hyperlink" Target="https://www.fondlhs.org/manifesto-obiettivo18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www.fondlhs.org/obiettivo18/" TargetMode="Externa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hyperlink" Target="https://www.suva.ch/it-CH/materiale/Video/napo-in-non-c-e-niente-da-ridere-un-film-sulle-cadute-in-piano#sch-from-search#mark=video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www.suva.ch/it-CH/materiale/Video/spot-televisione-regole-vitali" TargetMode="Externa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www.fondlhs.org/choice-not-chance/" TargetMode="Externa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hyperlink" Target="https://www.youtube.com/watch?v=wtEtU8XrPk4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youtu.be/m8hSXOWkZk0" TargetMode="Externa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qrcode-monkey.com/" TargetMode="External"/><Relationship Id="rId2" Type="http://schemas.openxmlformats.org/officeDocument/2006/relationships/hyperlink" Target="https://www.italialovessicurezza.it/bacheca-atti/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6C802879-CB13-F54F-AE7F-ADBD2E763E02}"/>
              </a:ext>
            </a:extLst>
          </p:cNvPr>
          <p:cNvSpPr txBox="1"/>
          <p:nvPr/>
        </p:nvSpPr>
        <p:spPr>
          <a:xfrm>
            <a:off x="3648808" y="6089981"/>
            <a:ext cx="4897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800" b="1" dirty="0">
                <a:solidFill>
                  <a:srgbClr val="E2002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KIT AZIENDE Funzione SSP/HSE</a:t>
            </a:r>
          </a:p>
        </p:txBody>
      </p:sp>
    </p:spTree>
    <p:extLst>
      <p:ext uri="{BB962C8B-B14F-4D97-AF65-F5344CB8AC3E}">
        <p14:creationId xmlns:p14="http://schemas.microsoft.com/office/powerpoint/2010/main" val="25294429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A098BBCB-9A8C-6A4F-88CA-94761953834D}"/>
              </a:ext>
            </a:extLst>
          </p:cNvPr>
          <p:cNvSpPr txBox="1"/>
          <p:nvPr/>
        </p:nvSpPr>
        <p:spPr>
          <a:xfrm>
            <a:off x="1415606" y="397554"/>
            <a:ext cx="10193412" cy="53253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i="0" u="none" strike="noStrike" kern="1200" cap="none" spc="0" normalizeH="0" baseline="0" noProof="0" dirty="0">
                <a:ln>
                  <a:noFill/>
                </a:ln>
                <a:solidFill>
                  <a:srgbClr val="E20026"/>
                </a:solidFill>
                <a:effectLst/>
                <a:uLnTx/>
                <a:uFillTx/>
                <a:latin typeface="Impact" panose="020B0806030902050204" pitchFamily="34" charset="0"/>
              </a:rPr>
              <a:t>Condividi le procedure di emergenza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47CC036-6061-8471-0536-DA965D183ADB}"/>
              </a:ext>
            </a:extLst>
          </p:cNvPr>
          <p:cNvSpPr txBox="1"/>
          <p:nvPr/>
        </p:nvSpPr>
        <p:spPr>
          <a:xfrm>
            <a:off x="7817004" y="6273225"/>
            <a:ext cx="43749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200" b="0" i="0" u="none" strike="noStrike" spc="30" baseline="0" dirty="0">
                <a:solidFill>
                  <a:schemeClr val="bg1"/>
                </a:solidFill>
                <a:latin typeface="Impact" panose="020B0806030902050204" pitchFamily="34" charset="0"/>
              </a:rPr>
              <a:t>sicurezza ed emergenza </a:t>
            </a:r>
            <a:endParaRPr lang="it-IT" sz="3200" b="0" spc="30" baseline="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pic>
        <p:nvPicPr>
          <p:cNvPr id="4" name="Immagine 3" descr="Immagine che contiene modello, Elementi grafici, rosso, testo&#10;&#10;Descrizione generata automaticamente">
            <a:extLst>
              <a:ext uri="{FF2B5EF4-FFF2-40B4-BE49-F238E27FC236}">
                <a16:creationId xmlns:a16="http://schemas.microsoft.com/office/drawing/2014/main" id="{111716F0-6885-2A6D-2FD3-E8AD1B3412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000" y="1261656"/>
            <a:ext cx="4680000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4736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">
            <a:extLst>
              <a:ext uri="{FF2B5EF4-FFF2-40B4-BE49-F238E27FC236}">
                <a16:creationId xmlns:a16="http://schemas.microsoft.com/office/drawing/2014/main" id="{75134966-CD15-F246-AD70-9B9EAE3D86EF}"/>
              </a:ext>
            </a:extLst>
          </p:cNvPr>
          <p:cNvGrpSpPr/>
          <p:nvPr/>
        </p:nvGrpSpPr>
        <p:grpSpPr>
          <a:xfrm>
            <a:off x="691375" y="1282390"/>
            <a:ext cx="10569659" cy="3943528"/>
            <a:chOff x="1480311" y="2165364"/>
            <a:chExt cx="9594088" cy="3149932"/>
          </a:xfrm>
        </p:grpSpPr>
        <p:sp>
          <p:nvSpPr>
            <p:cNvPr id="4" name="CasellaDiTesto 3">
              <a:extLst>
                <a:ext uri="{FF2B5EF4-FFF2-40B4-BE49-F238E27FC236}">
                  <a16:creationId xmlns:a16="http://schemas.microsoft.com/office/drawing/2014/main" id="{C3E8741E-EB3D-EF46-81B5-64ABB9D302B8}"/>
                </a:ext>
              </a:extLst>
            </p:cNvPr>
            <p:cNvSpPr txBox="1"/>
            <p:nvPr userDrawn="1"/>
          </p:nvSpPr>
          <p:spPr>
            <a:xfrm>
              <a:off x="1480311" y="2807732"/>
              <a:ext cx="4231060" cy="2507564"/>
            </a:xfrm>
            <a:prstGeom prst="rect">
              <a:avLst/>
            </a:prstGeom>
            <a:noFill/>
            <a:ln>
              <a:solidFill>
                <a:srgbClr val="E20026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1800" b="1" i="0" kern="1200" dirty="0">
                  <a:solidFill>
                    <a:srgbClr val="E20026"/>
                  </a:solidFill>
                  <a:effectLst/>
                  <a:latin typeface="+mn-lt"/>
                  <a:ea typeface="+mn-ea"/>
                  <a:cs typeface="+mn-cs"/>
                </a:rPr>
                <a:t>DESCRIZIONE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2000" kern="1200" dirty="0">
                  <a:solidFill>
                    <a:srgbClr val="4C6065"/>
                  </a:solidFill>
                  <a:effectLst/>
                  <a:latin typeface="+mn-lt"/>
                  <a:ea typeface="+mn-ea"/>
                  <a:cs typeface="+mn-cs"/>
                </a:rPr>
                <a:t>Discuti con i tuoi colleghi (o se non le conosci chiedi informazioni) le procedure di emergenza proprie del luogo di lavoro in cui ti trovi: ad es. verificate insieme che le uscite di emergenza siano presenti e libere, individuate qual è il segnale allarme e dove si trova il punto di raccolta, chi sono gli addetti al primo soccorso e che numero chiamare se necessario. </a:t>
              </a:r>
            </a:p>
          </p:txBody>
        </p:sp>
        <p:sp>
          <p:nvSpPr>
            <p:cNvPr id="5" name="CasellaDiTesto 4">
              <a:extLst>
                <a:ext uri="{FF2B5EF4-FFF2-40B4-BE49-F238E27FC236}">
                  <a16:creationId xmlns:a16="http://schemas.microsoft.com/office/drawing/2014/main" id="{A8FA195D-8287-694F-A387-A465D5EFCA44}"/>
                </a:ext>
              </a:extLst>
            </p:cNvPr>
            <p:cNvSpPr txBox="1"/>
            <p:nvPr userDrawn="1"/>
          </p:nvSpPr>
          <p:spPr>
            <a:xfrm>
              <a:off x="6843339" y="2807732"/>
              <a:ext cx="4231060" cy="2507564"/>
            </a:xfrm>
            <a:prstGeom prst="rect">
              <a:avLst/>
            </a:prstGeom>
            <a:noFill/>
            <a:ln>
              <a:solidFill>
                <a:srgbClr val="E20026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1800" b="1" i="0" kern="1200" dirty="0">
                  <a:solidFill>
                    <a:srgbClr val="E20026"/>
                  </a:solidFill>
                  <a:effectLst/>
                  <a:latin typeface="+mn-lt"/>
                  <a:ea typeface="+mn-ea"/>
                  <a:cs typeface="+mn-cs"/>
                </a:rPr>
                <a:t>PERCHÉ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2000" kern="1200" dirty="0">
                  <a:solidFill>
                    <a:srgbClr val="4C6065"/>
                  </a:solidFill>
                  <a:effectLst/>
                  <a:latin typeface="+mn-lt"/>
                  <a:ea typeface="+mn-ea"/>
                  <a:cs typeface="+mn-cs"/>
                </a:rPr>
                <a:t>È fondamentale conoscere le operazioni </a:t>
              </a:r>
              <a:br>
                <a:rPr lang="it-IT" sz="2000" kern="1200" dirty="0">
                  <a:solidFill>
                    <a:srgbClr val="4C6065"/>
                  </a:solidFill>
                  <a:effectLst/>
                  <a:latin typeface="+mn-lt"/>
                  <a:ea typeface="+mn-ea"/>
                  <a:cs typeface="+mn-cs"/>
                </a:rPr>
              </a:br>
              <a:r>
                <a:rPr lang="it-IT" sz="2000" kern="1200" dirty="0">
                  <a:solidFill>
                    <a:srgbClr val="4C6065"/>
                  </a:solidFill>
                  <a:effectLst/>
                  <a:latin typeface="+mn-lt"/>
                  <a:ea typeface="+mn-ea"/>
                  <a:cs typeface="+mn-cs"/>
                </a:rPr>
                <a:t>da attuare per prevenire le situazioni </a:t>
              </a:r>
              <a:br>
                <a:rPr lang="it-IT" sz="2000" kern="1200" dirty="0">
                  <a:solidFill>
                    <a:srgbClr val="4C6065"/>
                  </a:solidFill>
                  <a:effectLst/>
                  <a:latin typeface="+mn-lt"/>
                  <a:ea typeface="+mn-ea"/>
                  <a:cs typeface="+mn-cs"/>
                </a:rPr>
              </a:br>
              <a:r>
                <a:rPr lang="it-IT" sz="2000" kern="1200" dirty="0">
                  <a:solidFill>
                    <a:srgbClr val="4C6065"/>
                  </a:solidFill>
                  <a:effectLst/>
                  <a:latin typeface="+mn-lt"/>
                  <a:ea typeface="+mn-ea"/>
                  <a:cs typeface="+mn-cs"/>
                </a:rPr>
                <a:t>di rischio in caso di emergenza e per abbandonare il luogo di lavoro - o la zona pericolosa - in modo tempestivo e sicuro. L’emergenza coglie di sorpresa e interferisce con i normali processi cognitivi, </a:t>
              </a:r>
              <a:br>
                <a:rPr lang="it-IT" sz="2000" kern="1200" dirty="0">
                  <a:solidFill>
                    <a:srgbClr val="4C6065"/>
                  </a:solidFill>
                  <a:effectLst/>
                  <a:latin typeface="+mn-lt"/>
                  <a:ea typeface="+mn-ea"/>
                  <a:cs typeface="+mn-cs"/>
                </a:rPr>
              </a:br>
              <a:r>
                <a:rPr lang="it-IT" sz="2000" b="1" kern="1200" dirty="0">
                  <a:solidFill>
                    <a:srgbClr val="4C6065"/>
                  </a:solidFill>
                  <a:effectLst/>
                  <a:latin typeface="+mn-lt"/>
                  <a:ea typeface="+mn-ea"/>
                  <a:cs typeface="+mn-cs"/>
                </a:rPr>
                <a:t>sapere come comportarsi può salvare </a:t>
              </a:r>
              <a:br>
                <a:rPr lang="it-IT" sz="2000" b="1" kern="1200" dirty="0">
                  <a:solidFill>
                    <a:srgbClr val="4C6065"/>
                  </a:solidFill>
                  <a:effectLst/>
                  <a:latin typeface="+mn-lt"/>
                  <a:ea typeface="+mn-ea"/>
                  <a:cs typeface="+mn-cs"/>
                </a:rPr>
              </a:br>
              <a:r>
                <a:rPr lang="it-IT" sz="2000" b="1" kern="1200" dirty="0">
                  <a:solidFill>
                    <a:srgbClr val="4C6065"/>
                  </a:solidFill>
                  <a:effectLst/>
                  <a:latin typeface="+mn-lt"/>
                  <a:ea typeface="+mn-ea"/>
                  <a:cs typeface="+mn-cs"/>
                </a:rPr>
                <a:t>la vita (propria e altrui)!</a:t>
              </a:r>
            </a:p>
          </p:txBody>
        </p:sp>
        <p:pic>
          <p:nvPicPr>
            <p:cNvPr id="6" name="Elemento grafico 5">
              <a:extLst>
                <a:ext uri="{FF2B5EF4-FFF2-40B4-BE49-F238E27FC236}">
                  <a16:creationId xmlns:a16="http://schemas.microsoft.com/office/drawing/2014/main" id="{FF164A7E-5555-D341-AE6C-2F11DA3B5FE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278607" y="2197088"/>
              <a:ext cx="705146" cy="634467"/>
            </a:xfrm>
            <a:prstGeom prst="rect">
              <a:avLst/>
            </a:prstGeom>
          </p:spPr>
        </p:pic>
        <p:pic>
          <p:nvPicPr>
            <p:cNvPr id="7" name="Elemento grafico 6">
              <a:extLst>
                <a:ext uri="{FF2B5EF4-FFF2-40B4-BE49-F238E27FC236}">
                  <a16:creationId xmlns:a16="http://schemas.microsoft.com/office/drawing/2014/main" id="{B42DB54C-8792-2542-97A6-804D3CA38BF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609911" y="2165364"/>
              <a:ext cx="775658" cy="697914"/>
            </a:xfrm>
            <a:prstGeom prst="rect">
              <a:avLst/>
            </a:prstGeom>
          </p:spPr>
        </p:pic>
      </p:grp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4DC3F293-460A-1545-0AEC-633C69EF5E74}"/>
              </a:ext>
            </a:extLst>
          </p:cNvPr>
          <p:cNvSpPr txBox="1"/>
          <p:nvPr/>
        </p:nvSpPr>
        <p:spPr>
          <a:xfrm>
            <a:off x="1415606" y="397554"/>
            <a:ext cx="10193412" cy="53253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i="0" u="none" strike="noStrike" kern="1200" cap="none" spc="0" normalizeH="0" baseline="0" noProof="0" dirty="0">
                <a:ln>
                  <a:noFill/>
                </a:ln>
                <a:solidFill>
                  <a:srgbClr val="E20026"/>
                </a:solidFill>
                <a:effectLst/>
                <a:uLnTx/>
                <a:uFillTx/>
                <a:latin typeface="Impact" panose="020B0806030902050204" pitchFamily="34" charset="0"/>
              </a:rPr>
              <a:t>Condividi le procedure di emergenza 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C5186331-8B60-31E4-B933-0D24FC91CF0C}"/>
              </a:ext>
            </a:extLst>
          </p:cNvPr>
          <p:cNvSpPr txBox="1"/>
          <p:nvPr/>
        </p:nvSpPr>
        <p:spPr>
          <a:xfrm>
            <a:off x="7817004" y="6273225"/>
            <a:ext cx="43749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200" b="0" i="0" u="none" strike="noStrike" spc="30" baseline="0" dirty="0">
                <a:solidFill>
                  <a:schemeClr val="bg1"/>
                </a:solidFill>
                <a:latin typeface="Impact" panose="020B0806030902050204" pitchFamily="34" charset="0"/>
              </a:rPr>
              <a:t>sicurezza ed emergenza </a:t>
            </a:r>
            <a:endParaRPr lang="it-IT" sz="3200" b="0" spc="30" baseline="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64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A098BBCB-9A8C-6A4F-88CA-94761953834D}"/>
              </a:ext>
            </a:extLst>
          </p:cNvPr>
          <p:cNvSpPr txBox="1"/>
          <p:nvPr/>
        </p:nvSpPr>
        <p:spPr>
          <a:xfrm>
            <a:off x="1326396" y="242459"/>
            <a:ext cx="10193412" cy="73987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i="0" u="none" strike="noStrike" kern="1200" cap="none" spc="0" normalizeH="0" baseline="0" noProof="0" dirty="0">
                <a:ln>
                  <a:noFill/>
                </a:ln>
                <a:solidFill>
                  <a:srgbClr val="E20026"/>
                </a:solidFill>
                <a:effectLst/>
                <a:uLnTx/>
                <a:uFillTx/>
                <a:latin typeface="Impact" panose="020B0806030902050204" pitchFamily="34" charset="0"/>
              </a:rPr>
              <a:t>Proponi una formula ingaggiante per le prove di evacuazione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A5E43655-DA9C-55E6-D1B3-BC59291F267E}"/>
              </a:ext>
            </a:extLst>
          </p:cNvPr>
          <p:cNvSpPr txBox="1"/>
          <p:nvPr/>
        </p:nvSpPr>
        <p:spPr>
          <a:xfrm>
            <a:off x="7817004" y="6273225"/>
            <a:ext cx="43749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200" b="0" i="0" u="none" strike="noStrike" spc="30" baseline="0" dirty="0">
                <a:solidFill>
                  <a:schemeClr val="bg1"/>
                </a:solidFill>
                <a:latin typeface="Impact" panose="020B0806030902050204" pitchFamily="34" charset="0"/>
              </a:rPr>
              <a:t>sicurezza ed emergenza </a:t>
            </a:r>
            <a:endParaRPr lang="it-IT" sz="3200" b="0" spc="30" baseline="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pic>
        <p:nvPicPr>
          <p:cNvPr id="7" name="Immagine 6" descr="Immagine che contiene modello, testo, rosso, Elementi grafici&#10;&#10;Descrizione generata automaticamente">
            <a:extLst>
              <a:ext uri="{FF2B5EF4-FFF2-40B4-BE49-F238E27FC236}">
                <a16:creationId xmlns:a16="http://schemas.microsoft.com/office/drawing/2014/main" id="{99B23AFF-AFB5-9422-E33E-0E9D58839E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3102" y="1089000"/>
            <a:ext cx="4680000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8709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">
            <a:extLst>
              <a:ext uri="{FF2B5EF4-FFF2-40B4-BE49-F238E27FC236}">
                <a16:creationId xmlns:a16="http://schemas.microsoft.com/office/drawing/2014/main" id="{75134966-CD15-F246-AD70-9B9EAE3D86EF}"/>
              </a:ext>
            </a:extLst>
          </p:cNvPr>
          <p:cNvGrpSpPr/>
          <p:nvPr/>
        </p:nvGrpSpPr>
        <p:grpSpPr>
          <a:xfrm>
            <a:off x="691375" y="1282390"/>
            <a:ext cx="10569659" cy="3020198"/>
            <a:chOff x="1480311" y="2165364"/>
            <a:chExt cx="9594088" cy="2412413"/>
          </a:xfrm>
        </p:grpSpPr>
        <p:sp>
          <p:nvSpPr>
            <p:cNvPr id="4" name="CasellaDiTesto 3">
              <a:extLst>
                <a:ext uri="{FF2B5EF4-FFF2-40B4-BE49-F238E27FC236}">
                  <a16:creationId xmlns:a16="http://schemas.microsoft.com/office/drawing/2014/main" id="{C3E8741E-EB3D-EF46-81B5-64ABB9D302B8}"/>
                </a:ext>
              </a:extLst>
            </p:cNvPr>
            <p:cNvSpPr txBox="1"/>
            <p:nvPr userDrawn="1"/>
          </p:nvSpPr>
          <p:spPr>
            <a:xfrm>
              <a:off x="1480311" y="2807732"/>
              <a:ext cx="4231060" cy="1770045"/>
            </a:xfrm>
            <a:prstGeom prst="rect">
              <a:avLst/>
            </a:prstGeom>
            <a:noFill/>
            <a:ln>
              <a:solidFill>
                <a:srgbClr val="E20026"/>
              </a:solidFill>
            </a:ln>
          </p:spPr>
          <p:txBody>
            <a:bodyPr wrap="square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1800" b="1" i="0" kern="1200" dirty="0">
                  <a:solidFill>
                    <a:srgbClr val="E20026"/>
                  </a:solidFill>
                  <a:effectLst/>
                  <a:latin typeface="+mn-lt"/>
                  <a:ea typeface="+mn-ea"/>
                  <a:cs typeface="+mn-cs"/>
                </a:rPr>
                <a:t>DESCRIZIONE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2000" kern="1200" dirty="0">
                  <a:solidFill>
                    <a:srgbClr val="4C6065"/>
                  </a:solidFill>
                  <a:effectLst/>
                  <a:latin typeface="+mn-lt"/>
                  <a:ea typeface="+mn-ea"/>
                  <a:cs typeface="+mn-cs"/>
                </a:rPr>
                <a:t>In occasione delle prove periodiche di emergenza, proponi una soluzione accattivante (es. caccia al tesoro, </a:t>
              </a:r>
              <a:r>
                <a:rPr lang="it-IT" sz="2000" kern="1200" dirty="0" err="1">
                  <a:solidFill>
                    <a:srgbClr val="4C6065"/>
                  </a:solidFill>
                  <a:effectLst/>
                  <a:latin typeface="+mn-lt"/>
                  <a:ea typeface="+mn-ea"/>
                  <a:cs typeface="+mn-cs"/>
                </a:rPr>
                <a:t>role</a:t>
              </a:r>
              <a:r>
                <a:rPr lang="it-IT" sz="2000" kern="1200" dirty="0">
                  <a:solidFill>
                    <a:srgbClr val="4C6065"/>
                  </a:solidFill>
                  <a:effectLst/>
                  <a:latin typeface="+mn-lt"/>
                  <a:ea typeface="+mn-ea"/>
                  <a:cs typeface="+mn-cs"/>
                </a:rPr>
                <a:t> playing,…) per facilitare la partecipazione di tutti i colleghi e rendere l’esercitazione un vero e proprio apprendimento. </a:t>
              </a:r>
            </a:p>
          </p:txBody>
        </p:sp>
        <p:sp>
          <p:nvSpPr>
            <p:cNvPr id="5" name="CasellaDiTesto 4">
              <a:extLst>
                <a:ext uri="{FF2B5EF4-FFF2-40B4-BE49-F238E27FC236}">
                  <a16:creationId xmlns:a16="http://schemas.microsoft.com/office/drawing/2014/main" id="{A8FA195D-8287-694F-A387-A465D5EFCA44}"/>
                </a:ext>
              </a:extLst>
            </p:cNvPr>
            <p:cNvSpPr txBox="1"/>
            <p:nvPr userDrawn="1"/>
          </p:nvSpPr>
          <p:spPr>
            <a:xfrm>
              <a:off x="6843339" y="2807731"/>
              <a:ext cx="4231060" cy="1770045"/>
            </a:xfrm>
            <a:prstGeom prst="rect">
              <a:avLst/>
            </a:prstGeom>
            <a:noFill/>
            <a:ln>
              <a:solidFill>
                <a:srgbClr val="E20026"/>
              </a:solidFill>
            </a:ln>
          </p:spPr>
          <p:txBody>
            <a:bodyPr wrap="square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1800" b="1" i="0" kern="1200" dirty="0">
                  <a:solidFill>
                    <a:srgbClr val="E20026"/>
                  </a:solidFill>
                  <a:effectLst/>
                  <a:latin typeface="+mn-lt"/>
                  <a:ea typeface="+mn-ea"/>
                  <a:cs typeface="+mn-cs"/>
                </a:rPr>
                <a:t>PERCHÉ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it-IT" sz="2000" kern="1200" dirty="0">
                <a:solidFill>
                  <a:srgbClr val="4C6065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2000" kern="1200" dirty="0">
                  <a:solidFill>
                    <a:srgbClr val="4C6065"/>
                  </a:solidFill>
                  <a:effectLst/>
                  <a:latin typeface="+mn-lt"/>
                  <a:ea typeface="+mn-ea"/>
                  <a:cs typeface="+mn-cs"/>
                </a:rPr>
                <a:t>La prova di evacuazione può salvare la vita, è importante effettuarla ogni qualvolta sia prevista e </a:t>
              </a:r>
              <a:r>
                <a:rPr lang="it-IT" sz="2000" b="1" kern="1200" dirty="0">
                  <a:solidFill>
                    <a:srgbClr val="4C6065"/>
                  </a:solidFill>
                  <a:effectLst/>
                  <a:latin typeface="+mn-lt"/>
                  <a:ea typeface="+mn-ea"/>
                  <a:cs typeface="+mn-cs"/>
                </a:rPr>
                <a:t>memorizzare i giusti comportamenti </a:t>
              </a:r>
              <a:r>
                <a:rPr lang="it-IT" sz="2000" kern="1200" dirty="0">
                  <a:solidFill>
                    <a:srgbClr val="4C6065"/>
                  </a:solidFill>
                  <a:effectLst/>
                  <a:latin typeface="+mn-lt"/>
                  <a:ea typeface="+mn-ea"/>
                  <a:cs typeface="+mn-cs"/>
                </a:rPr>
                <a:t>da tenere.</a:t>
              </a:r>
              <a:endParaRPr lang="it-IT" sz="2000" b="1" kern="1200" dirty="0">
                <a:solidFill>
                  <a:srgbClr val="4C6065"/>
                </a:solidFill>
                <a:effectLst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6" name="Elemento grafico 5">
              <a:extLst>
                <a:ext uri="{FF2B5EF4-FFF2-40B4-BE49-F238E27FC236}">
                  <a16:creationId xmlns:a16="http://schemas.microsoft.com/office/drawing/2014/main" id="{FF164A7E-5555-D341-AE6C-2F11DA3B5FE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278607" y="2197088"/>
              <a:ext cx="705146" cy="634467"/>
            </a:xfrm>
            <a:prstGeom prst="rect">
              <a:avLst/>
            </a:prstGeom>
          </p:spPr>
        </p:pic>
        <p:pic>
          <p:nvPicPr>
            <p:cNvPr id="7" name="Elemento grafico 6">
              <a:extLst>
                <a:ext uri="{FF2B5EF4-FFF2-40B4-BE49-F238E27FC236}">
                  <a16:creationId xmlns:a16="http://schemas.microsoft.com/office/drawing/2014/main" id="{B42DB54C-8792-2542-97A6-804D3CA38BF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609911" y="2165364"/>
              <a:ext cx="775658" cy="697914"/>
            </a:xfrm>
            <a:prstGeom prst="rect">
              <a:avLst/>
            </a:prstGeom>
          </p:spPr>
        </p:pic>
      </p:grp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9284DB2B-C2B9-2D6A-F759-63D9F9F26650}"/>
              </a:ext>
            </a:extLst>
          </p:cNvPr>
          <p:cNvSpPr txBox="1"/>
          <p:nvPr/>
        </p:nvSpPr>
        <p:spPr>
          <a:xfrm>
            <a:off x="1326396" y="242459"/>
            <a:ext cx="10193412" cy="73987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i="0" u="none" strike="noStrike" kern="1200" cap="none" spc="0" normalizeH="0" baseline="0" noProof="0" dirty="0">
                <a:ln>
                  <a:noFill/>
                </a:ln>
                <a:solidFill>
                  <a:srgbClr val="E20026"/>
                </a:solidFill>
                <a:effectLst/>
                <a:uLnTx/>
                <a:uFillTx/>
                <a:latin typeface="Impact" panose="020B0806030902050204" pitchFamily="34" charset="0"/>
              </a:rPr>
              <a:t>Proponi una formula ingaggiante per le prove di evacuazione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3E6297C9-E70D-55AE-C0E8-9CA93C1BD0E2}"/>
              </a:ext>
            </a:extLst>
          </p:cNvPr>
          <p:cNvSpPr txBox="1"/>
          <p:nvPr/>
        </p:nvSpPr>
        <p:spPr>
          <a:xfrm>
            <a:off x="7817004" y="6273225"/>
            <a:ext cx="43749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200" b="0" i="0" u="none" strike="noStrike" spc="30" baseline="0" dirty="0">
                <a:solidFill>
                  <a:schemeClr val="bg1"/>
                </a:solidFill>
                <a:latin typeface="Impact" panose="020B0806030902050204" pitchFamily="34" charset="0"/>
              </a:rPr>
              <a:t>sicurezza ed emergenza </a:t>
            </a:r>
            <a:endParaRPr lang="it-IT" sz="3200" b="0" spc="30" baseline="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1529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A098BBCB-9A8C-6A4F-88CA-94761953834D}"/>
              </a:ext>
            </a:extLst>
          </p:cNvPr>
          <p:cNvSpPr txBox="1"/>
          <p:nvPr/>
        </p:nvSpPr>
        <p:spPr>
          <a:xfrm>
            <a:off x="1326396" y="242459"/>
            <a:ext cx="10193412" cy="73987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i="0" u="none" strike="noStrike" kern="1200" cap="none" spc="0" normalizeH="0" baseline="0" noProof="0" dirty="0">
                <a:ln>
                  <a:noFill/>
                </a:ln>
                <a:solidFill>
                  <a:srgbClr val="E20026"/>
                </a:solidFill>
                <a:effectLst/>
                <a:uLnTx/>
                <a:uFillTx/>
                <a:latin typeface="Impact" panose="020B0806030902050204" pitchFamily="34" charset="0"/>
              </a:rPr>
              <a:t>Parcheggia l’auto rivolta verso l’uscita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A5E43655-DA9C-55E6-D1B3-BC59291F267E}"/>
              </a:ext>
            </a:extLst>
          </p:cNvPr>
          <p:cNvSpPr txBox="1"/>
          <p:nvPr/>
        </p:nvSpPr>
        <p:spPr>
          <a:xfrm>
            <a:off x="7817004" y="6273225"/>
            <a:ext cx="43749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200" b="0" i="0" u="none" strike="noStrike" spc="30" baseline="0" dirty="0">
                <a:solidFill>
                  <a:schemeClr val="bg1"/>
                </a:solidFill>
                <a:latin typeface="Impact" panose="020B0806030902050204" pitchFamily="34" charset="0"/>
              </a:rPr>
              <a:t>sicurezza ed emergenza </a:t>
            </a:r>
            <a:endParaRPr lang="it-IT" sz="3200" b="0" spc="30" baseline="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pic>
        <p:nvPicPr>
          <p:cNvPr id="6" name="Immagine 5" descr="Immagine che contiene modello, Elementi grafici, rosso, Carattere&#10;&#10;Descrizione generata automaticamente">
            <a:extLst>
              <a:ext uri="{FF2B5EF4-FFF2-40B4-BE49-F238E27FC236}">
                <a16:creationId xmlns:a16="http://schemas.microsoft.com/office/drawing/2014/main" id="{090B0B18-67E2-7D39-9F07-D22D083639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3102" y="1089000"/>
            <a:ext cx="4680000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134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">
            <a:extLst>
              <a:ext uri="{FF2B5EF4-FFF2-40B4-BE49-F238E27FC236}">
                <a16:creationId xmlns:a16="http://schemas.microsoft.com/office/drawing/2014/main" id="{75134966-CD15-F246-AD70-9B9EAE3D86EF}"/>
              </a:ext>
            </a:extLst>
          </p:cNvPr>
          <p:cNvGrpSpPr/>
          <p:nvPr/>
        </p:nvGrpSpPr>
        <p:grpSpPr>
          <a:xfrm>
            <a:off x="691375" y="1282390"/>
            <a:ext cx="10569659" cy="3020198"/>
            <a:chOff x="1480311" y="2165364"/>
            <a:chExt cx="9594088" cy="2412413"/>
          </a:xfrm>
        </p:grpSpPr>
        <p:sp>
          <p:nvSpPr>
            <p:cNvPr id="4" name="CasellaDiTesto 3">
              <a:extLst>
                <a:ext uri="{FF2B5EF4-FFF2-40B4-BE49-F238E27FC236}">
                  <a16:creationId xmlns:a16="http://schemas.microsoft.com/office/drawing/2014/main" id="{C3E8741E-EB3D-EF46-81B5-64ABB9D302B8}"/>
                </a:ext>
              </a:extLst>
            </p:cNvPr>
            <p:cNvSpPr txBox="1"/>
            <p:nvPr userDrawn="1"/>
          </p:nvSpPr>
          <p:spPr>
            <a:xfrm>
              <a:off x="1480311" y="2807732"/>
              <a:ext cx="4231060" cy="1770045"/>
            </a:xfrm>
            <a:prstGeom prst="rect">
              <a:avLst/>
            </a:prstGeom>
            <a:noFill/>
            <a:ln>
              <a:solidFill>
                <a:srgbClr val="E20026"/>
              </a:solidFill>
            </a:ln>
          </p:spPr>
          <p:txBody>
            <a:bodyPr wrap="square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1800" b="1" i="0" kern="1200" dirty="0">
                  <a:solidFill>
                    <a:srgbClr val="E20026"/>
                  </a:solidFill>
                  <a:effectLst/>
                  <a:latin typeface="+mn-lt"/>
                  <a:ea typeface="+mn-ea"/>
                  <a:cs typeface="+mn-cs"/>
                </a:rPr>
                <a:t>DESCRIZIONE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it-IT" sz="2000" kern="1200" dirty="0">
                <a:solidFill>
                  <a:srgbClr val="4C6065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2000" kern="1200" dirty="0">
                  <a:solidFill>
                    <a:srgbClr val="4C6065"/>
                  </a:solidFill>
                  <a:effectLst/>
                  <a:latin typeface="+mn-lt"/>
                  <a:ea typeface="+mn-ea"/>
                  <a:cs typeface="+mn-cs"/>
                </a:rPr>
                <a:t>Quando parcheggi guarda sempre dove si trova la via di uscita e posiziona il fronte auto rivolto in quella direzione, così da partire senza dover effettuare manovre aggiuntive.</a:t>
              </a:r>
            </a:p>
          </p:txBody>
        </p:sp>
        <p:sp>
          <p:nvSpPr>
            <p:cNvPr id="5" name="CasellaDiTesto 4">
              <a:extLst>
                <a:ext uri="{FF2B5EF4-FFF2-40B4-BE49-F238E27FC236}">
                  <a16:creationId xmlns:a16="http://schemas.microsoft.com/office/drawing/2014/main" id="{A8FA195D-8287-694F-A387-A465D5EFCA44}"/>
                </a:ext>
              </a:extLst>
            </p:cNvPr>
            <p:cNvSpPr txBox="1"/>
            <p:nvPr userDrawn="1"/>
          </p:nvSpPr>
          <p:spPr>
            <a:xfrm>
              <a:off x="6843339" y="2807731"/>
              <a:ext cx="4231060" cy="1770045"/>
            </a:xfrm>
            <a:prstGeom prst="rect">
              <a:avLst/>
            </a:prstGeom>
            <a:noFill/>
            <a:ln>
              <a:solidFill>
                <a:srgbClr val="E20026"/>
              </a:solidFill>
            </a:ln>
          </p:spPr>
          <p:txBody>
            <a:bodyPr wrap="square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1800" b="1" i="0" kern="1200" dirty="0">
                  <a:solidFill>
                    <a:srgbClr val="E20026"/>
                  </a:solidFill>
                  <a:effectLst/>
                  <a:latin typeface="+mn-lt"/>
                  <a:ea typeface="+mn-ea"/>
                  <a:cs typeface="+mn-cs"/>
                </a:rPr>
                <a:t>PERCHÉ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it-IT" sz="2000" kern="1200" dirty="0">
                <a:solidFill>
                  <a:srgbClr val="4C6065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2000" kern="1200" dirty="0">
                  <a:solidFill>
                    <a:srgbClr val="4C6065"/>
                  </a:solidFill>
                  <a:effectLst/>
                  <a:latin typeface="+mn-lt"/>
                  <a:ea typeface="+mn-ea"/>
                  <a:cs typeface="+mn-cs"/>
                </a:rPr>
                <a:t>Sarà più facile eseguire la manovra con </a:t>
              </a:r>
              <a:r>
                <a:rPr lang="it-IT" sz="2000" b="1" kern="1200" dirty="0">
                  <a:solidFill>
                    <a:srgbClr val="4C6065"/>
                  </a:solidFill>
                  <a:effectLst/>
                  <a:latin typeface="+mn-lt"/>
                  <a:ea typeface="+mn-ea"/>
                  <a:cs typeface="+mn-cs"/>
                </a:rPr>
                <a:t>piena visibilità di ciò che accade intorno</a:t>
              </a:r>
              <a:r>
                <a:rPr lang="it-IT" sz="2000" kern="1200" dirty="0">
                  <a:solidFill>
                    <a:srgbClr val="4C6065"/>
                  </a:solidFill>
                  <a:effectLst/>
                  <a:latin typeface="+mn-lt"/>
                  <a:ea typeface="+mn-ea"/>
                  <a:cs typeface="+mn-cs"/>
                </a:rPr>
                <a:t>, come pedoni e altre auto in movimento.</a:t>
              </a:r>
              <a:endParaRPr lang="it-IT" sz="2000" b="1" kern="1200" dirty="0">
                <a:solidFill>
                  <a:srgbClr val="4C6065"/>
                </a:solidFill>
                <a:effectLst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6" name="Elemento grafico 5">
              <a:extLst>
                <a:ext uri="{FF2B5EF4-FFF2-40B4-BE49-F238E27FC236}">
                  <a16:creationId xmlns:a16="http://schemas.microsoft.com/office/drawing/2014/main" id="{FF164A7E-5555-D341-AE6C-2F11DA3B5FE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278607" y="2197088"/>
              <a:ext cx="705146" cy="634467"/>
            </a:xfrm>
            <a:prstGeom prst="rect">
              <a:avLst/>
            </a:prstGeom>
          </p:spPr>
        </p:pic>
        <p:pic>
          <p:nvPicPr>
            <p:cNvPr id="7" name="Elemento grafico 6">
              <a:extLst>
                <a:ext uri="{FF2B5EF4-FFF2-40B4-BE49-F238E27FC236}">
                  <a16:creationId xmlns:a16="http://schemas.microsoft.com/office/drawing/2014/main" id="{B42DB54C-8792-2542-97A6-804D3CA38BF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609911" y="2165364"/>
              <a:ext cx="775658" cy="697914"/>
            </a:xfrm>
            <a:prstGeom prst="rect">
              <a:avLst/>
            </a:prstGeom>
          </p:spPr>
        </p:pic>
      </p:grp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3E6297C9-E70D-55AE-C0E8-9CA93C1BD0E2}"/>
              </a:ext>
            </a:extLst>
          </p:cNvPr>
          <p:cNvSpPr txBox="1"/>
          <p:nvPr/>
        </p:nvSpPr>
        <p:spPr>
          <a:xfrm>
            <a:off x="7817004" y="6273225"/>
            <a:ext cx="43749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200" b="0" i="0" u="none" strike="noStrike" spc="30" baseline="0" dirty="0">
                <a:solidFill>
                  <a:schemeClr val="bg1"/>
                </a:solidFill>
                <a:latin typeface="Impact" panose="020B0806030902050204" pitchFamily="34" charset="0"/>
              </a:rPr>
              <a:t>sicurezza ed emergenza </a:t>
            </a:r>
            <a:endParaRPr lang="it-IT" sz="3200" b="0" spc="30" baseline="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E4EDE1F-5077-3B5F-4F6F-ADCEFA19249C}"/>
              </a:ext>
            </a:extLst>
          </p:cNvPr>
          <p:cNvSpPr txBox="1"/>
          <p:nvPr/>
        </p:nvSpPr>
        <p:spPr>
          <a:xfrm>
            <a:off x="1326396" y="242459"/>
            <a:ext cx="10193412" cy="73987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i="0" u="none" strike="noStrike" kern="1200" cap="none" spc="0" normalizeH="0" baseline="0" noProof="0" dirty="0">
                <a:ln>
                  <a:noFill/>
                </a:ln>
                <a:solidFill>
                  <a:srgbClr val="E20026"/>
                </a:solidFill>
                <a:effectLst/>
                <a:uLnTx/>
                <a:uFillTx/>
                <a:latin typeface="Impact" panose="020B0806030902050204" pitchFamily="34" charset="0"/>
              </a:rPr>
              <a:t>Parcheggia l’auto rivolta verso l’uscita</a:t>
            </a:r>
          </a:p>
        </p:txBody>
      </p:sp>
    </p:spTree>
    <p:extLst>
      <p:ext uri="{BB962C8B-B14F-4D97-AF65-F5344CB8AC3E}">
        <p14:creationId xmlns:p14="http://schemas.microsoft.com/office/powerpoint/2010/main" val="29711775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A098BBCB-9A8C-6A4F-88CA-94761953834D}"/>
              </a:ext>
            </a:extLst>
          </p:cNvPr>
          <p:cNvSpPr txBox="1"/>
          <p:nvPr/>
        </p:nvSpPr>
        <p:spPr>
          <a:xfrm>
            <a:off x="999294" y="1320023"/>
            <a:ext cx="9836574" cy="867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marR="0" lvl="0" indent="-357188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000" b="1" i="0" u="none" strike="noStrike" kern="1200" cap="none" spc="0" normalizeH="0" baseline="0" noProof="0" dirty="0">
                <a:ln>
                  <a:noFill/>
                </a:ln>
                <a:solidFill>
                  <a:srgbClr val="E2002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Scopri come innescare il cambiamento </a:t>
            </a:r>
            <a:br>
              <a:rPr kumimoji="0" lang="it-IT" sz="3000" b="1" i="0" u="none" strike="noStrike" kern="1200" cap="none" spc="0" normalizeH="0" baseline="0" noProof="0" dirty="0">
                <a:ln>
                  <a:noFill/>
                </a:ln>
                <a:solidFill>
                  <a:srgbClr val="E2002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it-IT" sz="3000" b="1" i="0" u="none" strike="noStrike" kern="1200" cap="none" spc="0" normalizeH="0" baseline="0" noProof="0" dirty="0">
                <a:ln>
                  <a:noFill/>
                </a:ln>
                <a:solidFill>
                  <a:srgbClr val="E2002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attraverso i comportamenti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FCB2FC4-BFC4-A042-BC87-0D5078D109E6}"/>
              </a:ext>
            </a:extLst>
          </p:cNvPr>
          <p:cNvSpPr txBox="1"/>
          <p:nvPr/>
        </p:nvSpPr>
        <p:spPr>
          <a:xfrm>
            <a:off x="1356133" y="2078475"/>
            <a:ext cx="1019341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i="1" dirty="0">
                <a:solidFill>
                  <a:srgbClr val="4C6065"/>
                </a:solidFill>
              </a:rPr>
              <a:t>Contesto: </a:t>
            </a:r>
            <a:r>
              <a:rPr kumimoji="0" lang="it-IT" sz="2400" b="0" i="1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sessioni formative, eventi, incontri di sicurezza.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2B0B8164-2C3B-5E12-A5E6-EE3E79360E26}"/>
              </a:ext>
            </a:extLst>
          </p:cNvPr>
          <p:cNvSpPr txBox="1"/>
          <p:nvPr/>
        </p:nvSpPr>
        <p:spPr>
          <a:xfrm>
            <a:off x="921235" y="2786355"/>
            <a:ext cx="10193412" cy="887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6088" marR="0" lvl="0" indent="-357188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000" b="1" i="0" u="none" strike="noStrike" kern="1200" cap="none" spc="0" normalizeH="0" baseline="0" noProof="0" dirty="0">
                <a:ln>
                  <a:noFill/>
                </a:ln>
                <a:solidFill>
                  <a:srgbClr val="E2002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Adotta e condividi i principi cardine della cultura della sicurezza 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EDD90273-E525-DFC8-0736-522F18E358AC}"/>
              </a:ext>
            </a:extLst>
          </p:cNvPr>
          <p:cNvSpPr txBox="1"/>
          <p:nvPr/>
        </p:nvSpPr>
        <p:spPr>
          <a:xfrm>
            <a:off x="1356133" y="3553079"/>
            <a:ext cx="10441857" cy="846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i="1" dirty="0">
                <a:solidFill>
                  <a:srgbClr val="4C6065"/>
                </a:solidFill>
              </a:rPr>
              <a:t>Contesto: conclusione di incontri di sensibilizzazione sulla sicurezza, formazione, eventi aziendali (da proporre previa introduzione della campagna Obiettivo 18).</a:t>
            </a:r>
            <a:endParaRPr kumimoji="0" lang="it-IT" sz="2400" b="0" i="1" u="none" strike="noStrike" kern="1200" cap="none" spc="0" normalizeH="0" baseline="0" noProof="0" dirty="0">
              <a:ln>
                <a:noFill/>
              </a:ln>
              <a:solidFill>
                <a:srgbClr val="4C606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75946D3-2EF9-628A-3438-6C45C2747B47}"/>
              </a:ext>
            </a:extLst>
          </p:cNvPr>
          <p:cNvSpPr txBox="1"/>
          <p:nvPr/>
        </p:nvSpPr>
        <p:spPr>
          <a:xfrm>
            <a:off x="999294" y="282462"/>
            <a:ext cx="10193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0" i="0" u="none" strike="noStrike" spc="30" baseline="0" dirty="0">
                <a:solidFill>
                  <a:srgbClr val="E20026"/>
                </a:solidFill>
                <a:latin typeface="Impact" panose="020B0806030902050204" pitchFamily="34" charset="0"/>
              </a:rPr>
              <a:t>TEMA: SENSIBILIZZAZIONE ALLA SICUREZZA </a:t>
            </a:r>
            <a:endParaRPr lang="it-IT" sz="3600" b="0" spc="30" baseline="0" dirty="0">
              <a:solidFill>
                <a:srgbClr val="E20026"/>
              </a:solidFill>
              <a:latin typeface="Impact" panose="020B0806030902050204" pitchFamily="34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30E467D8-2F1D-92AF-1A39-96C12600D57B}"/>
              </a:ext>
            </a:extLst>
          </p:cNvPr>
          <p:cNvSpPr txBox="1"/>
          <p:nvPr/>
        </p:nvSpPr>
        <p:spPr>
          <a:xfrm>
            <a:off x="921235" y="4645324"/>
            <a:ext cx="10193412" cy="482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6088" marR="0" lvl="0" indent="-357188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000" b="1" i="0" u="none" strike="noStrike" kern="1200" cap="none" spc="0" normalizeH="0" baseline="0" noProof="0" dirty="0">
                <a:ln>
                  <a:noFill/>
                </a:ln>
                <a:solidFill>
                  <a:srgbClr val="E2002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 Segnala azioni e situazioni non sicure!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C8A594DE-BCC5-FA8A-E4D5-B2AECF6F74FC}"/>
              </a:ext>
            </a:extLst>
          </p:cNvPr>
          <p:cNvSpPr txBox="1"/>
          <p:nvPr/>
        </p:nvSpPr>
        <p:spPr>
          <a:xfrm>
            <a:off x="1356133" y="5018650"/>
            <a:ext cx="10441857" cy="846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i="1" dirty="0">
                <a:solidFill>
                  <a:srgbClr val="4C6065"/>
                </a:solidFill>
              </a:rPr>
              <a:t>Contesto: conclusione di incontri di sensibilizzazione sulla sicurezza, formazione, eventi aziendali, riunioni di sicurezza, toolbox e </a:t>
            </a:r>
            <a:r>
              <a:rPr lang="it-IT" sz="2400" i="1" dirty="0" err="1">
                <a:solidFill>
                  <a:srgbClr val="4C6065"/>
                </a:solidFill>
              </a:rPr>
              <a:t>safety</a:t>
            </a:r>
            <a:r>
              <a:rPr lang="it-IT" sz="2400" i="1" dirty="0">
                <a:solidFill>
                  <a:srgbClr val="4C6065"/>
                </a:solidFill>
              </a:rPr>
              <a:t> meeting</a:t>
            </a:r>
            <a:endParaRPr kumimoji="0" lang="it-IT" sz="2400" b="0" i="1" u="none" strike="noStrike" kern="1200" cap="none" spc="0" normalizeH="0" baseline="0" noProof="0" dirty="0">
              <a:ln>
                <a:noFill/>
              </a:ln>
              <a:solidFill>
                <a:srgbClr val="4C606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91340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A098BBCB-9A8C-6A4F-88CA-94761953834D}"/>
              </a:ext>
            </a:extLst>
          </p:cNvPr>
          <p:cNvSpPr txBox="1"/>
          <p:nvPr/>
        </p:nvSpPr>
        <p:spPr>
          <a:xfrm>
            <a:off x="758282" y="242459"/>
            <a:ext cx="11241028" cy="73987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i="0" u="none" strike="noStrike" kern="1200" cap="none" spc="0" normalizeH="0" baseline="0" noProof="0" dirty="0">
                <a:ln>
                  <a:noFill/>
                </a:ln>
                <a:solidFill>
                  <a:srgbClr val="E20026"/>
                </a:solidFill>
                <a:effectLst/>
                <a:uLnTx/>
                <a:uFillTx/>
                <a:latin typeface="Impact" panose="020B0806030902050204" pitchFamily="34" charset="0"/>
              </a:rPr>
              <a:t>Scopri come innescare il cambiamento attraverso i comportamenti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47CC036-6061-8471-0536-DA965D183ADB}"/>
              </a:ext>
            </a:extLst>
          </p:cNvPr>
          <p:cNvSpPr txBox="1"/>
          <p:nvPr/>
        </p:nvSpPr>
        <p:spPr>
          <a:xfrm>
            <a:off x="6096000" y="6273225"/>
            <a:ext cx="6095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200" b="0" i="0" u="none" strike="noStrike" spc="30" baseline="0" dirty="0">
                <a:solidFill>
                  <a:schemeClr val="bg1"/>
                </a:solidFill>
                <a:latin typeface="Impact" panose="020B0806030902050204" pitchFamily="34" charset="0"/>
              </a:rPr>
              <a:t>sensibilizzazione alla sicurezza </a:t>
            </a:r>
            <a:endParaRPr lang="it-IT" sz="3200" b="0" spc="30" baseline="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FF2B646-700B-1E1E-912C-28B73D0416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000" y="1193181"/>
            <a:ext cx="4680000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7598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">
            <a:extLst>
              <a:ext uri="{FF2B5EF4-FFF2-40B4-BE49-F238E27FC236}">
                <a16:creationId xmlns:a16="http://schemas.microsoft.com/office/drawing/2014/main" id="{75134966-CD15-F246-AD70-9B9EAE3D86EF}"/>
              </a:ext>
            </a:extLst>
          </p:cNvPr>
          <p:cNvGrpSpPr/>
          <p:nvPr/>
        </p:nvGrpSpPr>
        <p:grpSpPr>
          <a:xfrm>
            <a:off x="691375" y="1282390"/>
            <a:ext cx="10569659" cy="4253502"/>
            <a:chOff x="1480311" y="2165364"/>
            <a:chExt cx="9594088" cy="3397527"/>
          </a:xfrm>
        </p:grpSpPr>
        <p:sp>
          <p:nvSpPr>
            <p:cNvPr id="4" name="CasellaDiTesto 3">
              <a:extLst>
                <a:ext uri="{FF2B5EF4-FFF2-40B4-BE49-F238E27FC236}">
                  <a16:creationId xmlns:a16="http://schemas.microsoft.com/office/drawing/2014/main" id="{C3E8741E-EB3D-EF46-81B5-64ABB9D302B8}"/>
                </a:ext>
              </a:extLst>
            </p:cNvPr>
            <p:cNvSpPr txBox="1"/>
            <p:nvPr userDrawn="1"/>
          </p:nvSpPr>
          <p:spPr>
            <a:xfrm>
              <a:off x="1480311" y="2807732"/>
              <a:ext cx="4231060" cy="2755159"/>
            </a:xfrm>
            <a:prstGeom prst="rect">
              <a:avLst/>
            </a:prstGeom>
            <a:noFill/>
            <a:ln>
              <a:solidFill>
                <a:srgbClr val="E20026"/>
              </a:solidFill>
            </a:ln>
          </p:spPr>
          <p:txBody>
            <a:bodyPr wrap="square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1800" b="1" i="0" kern="1200" dirty="0">
                  <a:solidFill>
                    <a:srgbClr val="E20026"/>
                  </a:solidFill>
                  <a:effectLst/>
                  <a:latin typeface="+mn-lt"/>
                  <a:ea typeface="+mn-ea"/>
                  <a:cs typeface="+mn-cs"/>
                </a:rPr>
                <a:t>DESCRIZIONE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2000" kern="1200" dirty="0">
                  <a:solidFill>
                    <a:srgbClr val="4C6065"/>
                  </a:solidFill>
                  <a:effectLst/>
                  <a:latin typeface="+mn-lt"/>
                  <a:ea typeface="+mn-ea"/>
                  <a:cs typeface="+mn-cs"/>
                </a:rPr>
                <a:t>Guarda l’intervista a Leandro Herrero, ideatore della metodologia del </a:t>
              </a:r>
              <a:r>
                <a:rPr lang="it-IT" sz="2000" kern="1200" dirty="0" err="1">
                  <a:solidFill>
                    <a:srgbClr val="4C6065"/>
                  </a:solidFill>
                  <a:effectLst/>
                  <a:latin typeface="+mn-lt"/>
                  <a:ea typeface="+mn-ea"/>
                  <a:cs typeface="+mn-cs"/>
                </a:rPr>
                <a:t>Viral</a:t>
              </a:r>
              <a:r>
                <a:rPr lang="it-IT" sz="2000" kern="1200" dirty="0">
                  <a:solidFill>
                    <a:srgbClr val="4C6065"/>
                  </a:solidFill>
                  <a:effectLst/>
                  <a:latin typeface="+mn-lt"/>
                  <a:ea typeface="+mn-ea"/>
                  <a:cs typeface="+mn-cs"/>
                </a:rPr>
                <a:t> </a:t>
              </a:r>
              <a:r>
                <a:rPr lang="it-IT" sz="2000" kern="1200" dirty="0" err="1">
                  <a:solidFill>
                    <a:srgbClr val="4C6065"/>
                  </a:solidFill>
                  <a:effectLst/>
                  <a:latin typeface="+mn-lt"/>
                  <a:ea typeface="+mn-ea"/>
                  <a:cs typeface="+mn-cs"/>
                </a:rPr>
                <a:t>Change</a:t>
              </a:r>
              <a:r>
                <a:rPr lang="it-IT" sz="2000" kern="1200" dirty="0">
                  <a:solidFill>
                    <a:srgbClr val="4C6065"/>
                  </a:solidFill>
                  <a:effectLst/>
                  <a:latin typeface="+mn-lt"/>
                  <a:ea typeface="+mn-ea"/>
                  <a:cs typeface="+mn-cs"/>
                </a:rPr>
                <a:t> (cambiamento virale), sull’impatto che i tuoi comportamenti e quelli delle persone intorno a te possono avere sulla vita e sul cambiamento. Rifletti su un’azione sicura che ritieni fondamentale nella tua esperienza di vita o di lavoro, impegnati a rispettarla fin da subito e, se vuoi, lascia il tuo commento in merito.</a:t>
              </a:r>
            </a:p>
          </p:txBody>
        </p:sp>
        <p:sp>
          <p:nvSpPr>
            <p:cNvPr id="5" name="CasellaDiTesto 4">
              <a:extLst>
                <a:ext uri="{FF2B5EF4-FFF2-40B4-BE49-F238E27FC236}">
                  <a16:creationId xmlns:a16="http://schemas.microsoft.com/office/drawing/2014/main" id="{A8FA195D-8287-694F-A387-A465D5EFCA44}"/>
                </a:ext>
              </a:extLst>
            </p:cNvPr>
            <p:cNvSpPr txBox="1"/>
            <p:nvPr userDrawn="1"/>
          </p:nvSpPr>
          <p:spPr>
            <a:xfrm>
              <a:off x="6843339" y="2807731"/>
              <a:ext cx="4231060" cy="2755159"/>
            </a:xfrm>
            <a:prstGeom prst="rect">
              <a:avLst/>
            </a:prstGeom>
            <a:noFill/>
            <a:ln>
              <a:solidFill>
                <a:srgbClr val="E20026"/>
              </a:solidFill>
            </a:ln>
          </p:spPr>
          <p:txBody>
            <a:bodyPr wrap="square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1800" b="1" i="0" kern="1200" dirty="0">
                  <a:solidFill>
                    <a:srgbClr val="E20026"/>
                  </a:solidFill>
                  <a:effectLst/>
                  <a:latin typeface="+mn-lt"/>
                  <a:ea typeface="+mn-ea"/>
                  <a:cs typeface="+mn-cs"/>
                </a:rPr>
                <a:t>PERCHÉ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it-IT" sz="2000" kern="1200" dirty="0">
                <a:solidFill>
                  <a:srgbClr val="4C6065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2000" kern="1200" dirty="0">
                  <a:solidFill>
                    <a:srgbClr val="4C6065"/>
                  </a:solidFill>
                  <a:effectLst/>
                  <a:latin typeface="+mn-lt"/>
                  <a:ea typeface="+mn-ea"/>
                  <a:cs typeface="+mn-cs"/>
                </a:rPr>
                <a:t>Come illustrato nel video, il cambiamento si genera attraverso la “</a:t>
              </a:r>
              <a:r>
                <a:rPr lang="it-IT" sz="2000" b="1" kern="1200" dirty="0">
                  <a:solidFill>
                    <a:srgbClr val="4C6065"/>
                  </a:solidFill>
                  <a:effectLst/>
                  <a:latin typeface="+mn-lt"/>
                  <a:ea typeface="+mn-ea"/>
                  <a:cs typeface="+mn-cs"/>
                </a:rPr>
                <a:t>moltiplicazione</a:t>
              </a:r>
              <a:r>
                <a:rPr lang="it-IT" sz="2000" kern="1200" dirty="0">
                  <a:solidFill>
                    <a:srgbClr val="4C6065"/>
                  </a:solidFill>
                  <a:effectLst/>
                  <a:latin typeface="+mn-lt"/>
                  <a:ea typeface="+mn-ea"/>
                  <a:cs typeface="+mn-cs"/>
                </a:rPr>
                <a:t>” di comportamenti virtuosi, un meccanismo esponenziale di coinvolgimento dei singoli per la diffusione della cultura.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it-IT" sz="2000" kern="1200" dirty="0">
                <a:solidFill>
                  <a:srgbClr val="4C6065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2000" b="1" kern="1200" dirty="0">
                  <a:solidFill>
                    <a:srgbClr val="4C6065"/>
                  </a:solidFill>
                  <a:effectLst/>
                  <a:latin typeface="+mn-lt"/>
                  <a:ea typeface="+mn-ea"/>
                  <a:cs typeface="+mn-cs"/>
                </a:rPr>
                <a:t>Diventa anche tu agente del cambiamento!</a:t>
              </a:r>
            </a:p>
          </p:txBody>
        </p:sp>
        <p:pic>
          <p:nvPicPr>
            <p:cNvPr id="6" name="Elemento grafico 5">
              <a:extLst>
                <a:ext uri="{FF2B5EF4-FFF2-40B4-BE49-F238E27FC236}">
                  <a16:creationId xmlns:a16="http://schemas.microsoft.com/office/drawing/2014/main" id="{FF164A7E-5555-D341-AE6C-2F11DA3B5FE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278607" y="2197088"/>
              <a:ext cx="705146" cy="634467"/>
            </a:xfrm>
            <a:prstGeom prst="rect">
              <a:avLst/>
            </a:prstGeom>
          </p:spPr>
        </p:pic>
        <p:pic>
          <p:nvPicPr>
            <p:cNvPr id="7" name="Elemento grafico 6">
              <a:extLst>
                <a:ext uri="{FF2B5EF4-FFF2-40B4-BE49-F238E27FC236}">
                  <a16:creationId xmlns:a16="http://schemas.microsoft.com/office/drawing/2014/main" id="{B42DB54C-8792-2542-97A6-804D3CA38BF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609911" y="2165364"/>
              <a:ext cx="775658" cy="697914"/>
            </a:xfrm>
            <a:prstGeom prst="rect">
              <a:avLst/>
            </a:prstGeom>
          </p:spPr>
        </p:pic>
      </p:grp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EB38558-FBB8-AE9B-8FD7-CA18185B0C47}"/>
              </a:ext>
            </a:extLst>
          </p:cNvPr>
          <p:cNvSpPr txBox="1"/>
          <p:nvPr/>
        </p:nvSpPr>
        <p:spPr>
          <a:xfrm>
            <a:off x="6096000" y="6273225"/>
            <a:ext cx="6095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200" b="0" i="0" u="none" strike="noStrike" spc="30" baseline="0" dirty="0">
                <a:solidFill>
                  <a:schemeClr val="bg1"/>
                </a:solidFill>
                <a:latin typeface="Impact" panose="020B0806030902050204" pitchFamily="34" charset="0"/>
              </a:rPr>
              <a:t>sensibilizzazione alla sicurezza </a:t>
            </a:r>
            <a:endParaRPr lang="it-IT" sz="3200" b="0" spc="30" baseline="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70320E7A-8FB0-59C3-AE25-D4CFCD9D185A}"/>
              </a:ext>
            </a:extLst>
          </p:cNvPr>
          <p:cNvSpPr txBox="1"/>
          <p:nvPr/>
        </p:nvSpPr>
        <p:spPr>
          <a:xfrm>
            <a:off x="758282" y="242459"/>
            <a:ext cx="11241028" cy="73987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i="0" u="none" strike="noStrike" kern="1200" cap="none" spc="0" normalizeH="0" baseline="0" noProof="0" dirty="0">
                <a:ln>
                  <a:noFill/>
                </a:ln>
                <a:solidFill>
                  <a:srgbClr val="E20026"/>
                </a:solidFill>
                <a:effectLst/>
                <a:uLnTx/>
                <a:uFillTx/>
                <a:latin typeface="Impact" panose="020B0806030902050204" pitchFamily="34" charset="0"/>
              </a:rPr>
              <a:t>Scopri come innescare il cambiamento attraverso i comportamenti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DED20233-3AA9-9E72-C62B-41B2C640D24F}"/>
              </a:ext>
            </a:extLst>
          </p:cNvPr>
          <p:cNvSpPr txBox="1"/>
          <p:nvPr/>
        </p:nvSpPr>
        <p:spPr>
          <a:xfrm>
            <a:off x="691375" y="5903893"/>
            <a:ext cx="62112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dirty="0">
                <a:latin typeface="Verdana" panose="020B0604030504040204" pitchFamily="34" charset="0"/>
                <a:ea typeface="Verdana" panose="020B0604030504040204" pitchFamily="34" charset="0"/>
                <a:hlinkClick r:id="rId6"/>
              </a:rPr>
              <a:t>https://youtu.be/yVHHzUcyqTo</a:t>
            </a:r>
            <a:endParaRPr lang="it-IT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it-IT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5247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F47CC036-6061-8471-0536-DA965D183ADB}"/>
              </a:ext>
            </a:extLst>
          </p:cNvPr>
          <p:cNvSpPr txBox="1"/>
          <p:nvPr/>
        </p:nvSpPr>
        <p:spPr>
          <a:xfrm>
            <a:off x="6096000" y="6273225"/>
            <a:ext cx="6095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200" b="0" i="0" u="none" strike="noStrike" spc="30" baseline="0" dirty="0">
                <a:solidFill>
                  <a:schemeClr val="bg1"/>
                </a:solidFill>
                <a:latin typeface="Impact" panose="020B0806030902050204" pitchFamily="34" charset="0"/>
              </a:rPr>
              <a:t>sensibilizzazione alla sicurezza </a:t>
            </a:r>
            <a:endParaRPr lang="it-IT" sz="3200" b="0" spc="30" baseline="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C22C5DDE-692F-5A6D-E8FD-821956CF8C11}"/>
              </a:ext>
            </a:extLst>
          </p:cNvPr>
          <p:cNvSpPr txBox="1"/>
          <p:nvPr/>
        </p:nvSpPr>
        <p:spPr>
          <a:xfrm>
            <a:off x="1203732" y="164399"/>
            <a:ext cx="10193412" cy="89496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i="0" u="none" strike="noStrike" kern="1200" cap="none" spc="0" normalizeH="0" baseline="0" noProof="0" dirty="0">
                <a:ln>
                  <a:noFill/>
                </a:ln>
                <a:solidFill>
                  <a:srgbClr val="E20026"/>
                </a:solidFill>
                <a:effectLst/>
                <a:uLnTx/>
                <a:uFillTx/>
                <a:latin typeface="Impact" panose="020B0806030902050204" pitchFamily="34" charset="0"/>
              </a:rPr>
              <a:t>Adotta e condividi i principi cardine della cultura della sicurezza 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03246055-C164-4AFF-1B14-78BE7F229E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000" y="1215483"/>
            <a:ext cx="4680000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836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81224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">
            <a:extLst>
              <a:ext uri="{FF2B5EF4-FFF2-40B4-BE49-F238E27FC236}">
                <a16:creationId xmlns:a16="http://schemas.microsoft.com/office/drawing/2014/main" id="{75134966-CD15-F246-AD70-9B9EAE3D86EF}"/>
              </a:ext>
            </a:extLst>
          </p:cNvPr>
          <p:cNvGrpSpPr/>
          <p:nvPr/>
        </p:nvGrpSpPr>
        <p:grpSpPr>
          <a:xfrm>
            <a:off x="691375" y="1282390"/>
            <a:ext cx="10569659" cy="4005574"/>
            <a:chOff x="1480311" y="2165364"/>
            <a:chExt cx="9594088" cy="3199492"/>
          </a:xfrm>
        </p:grpSpPr>
        <p:sp>
          <p:nvSpPr>
            <p:cNvPr id="4" name="CasellaDiTesto 3">
              <a:extLst>
                <a:ext uri="{FF2B5EF4-FFF2-40B4-BE49-F238E27FC236}">
                  <a16:creationId xmlns:a16="http://schemas.microsoft.com/office/drawing/2014/main" id="{C3E8741E-EB3D-EF46-81B5-64ABB9D302B8}"/>
                </a:ext>
              </a:extLst>
            </p:cNvPr>
            <p:cNvSpPr txBox="1"/>
            <p:nvPr userDrawn="1"/>
          </p:nvSpPr>
          <p:spPr>
            <a:xfrm>
              <a:off x="1480311" y="2807732"/>
              <a:ext cx="4231060" cy="2557124"/>
            </a:xfrm>
            <a:prstGeom prst="rect">
              <a:avLst/>
            </a:prstGeom>
            <a:noFill/>
            <a:ln>
              <a:solidFill>
                <a:srgbClr val="E20026"/>
              </a:solidFill>
            </a:ln>
          </p:spPr>
          <p:txBody>
            <a:bodyPr wrap="square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1800" b="1" i="0" kern="1200" dirty="0">
                  <a:solidFill>
                    <a:srgbClr val="E20026"/>
                  </a:solidFill>
                  <a:effectLst/>
                  <a:latin typeface="+mn-lt"/>
                  <a:ea typeface="+mn-ea"/>
                  <a:cs typeface="+mn-cs"/>
                </a:rPr>
                <a:t>DESCRIZIONE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2000" kern="1200" dirty="0">
                  <a:solidFill>
                    <a:srgbClr val="4C6065"/>
                  </a:solidFill>
                  <a:effectLst/>
                  <a:latin typeface="+mn-lt"/>
                  <a:ea typeface="+mn-ea"/>
                  <a:cs typeface="+mn-cs"/>
                </a:rPr>
                <a:t>Prendi visione del video e del manifesto di </a:t>
              </a:r>
              <a:r>
                <a:rPr lang="it-IT" sz="2000" b="1" kern="1200" dirty="0">
                  <a:solidFill>
                    <a:srgbClr val="4C6065"/>
                  </a:solidFill>
                  <a:effectLst/>
                  <a:latin typeface="+mn-lt"/>
                  <a:ea typeface="+mn-ea"/>
                  <a:cs typeface="+mn-cs"/>
                </a:rPr>
                <a:t>Obiettivo 18 </a:t>
              </a:r>
              <a:r>
                <a:rPr lang="it-IT" sz="2000" kern="1200" dirty="0">
                  <a:solidFill>
                    <a:srgbClr val="4C6065"/>
                  </a:solidFill>
                  <a:effectLst/>
                  <a:latin typeface="+mn-lt"/>
                  <a:ea typeface="+mn-ea"/>
                  <a:cs typeface="+mn-cs"/>
                </a:rPr>
                <a:t>e discutine i valori (nel loro insieme o uno alla volta) con i tuoi colleghi. Puoi sceglierne uno in cui ti identifichi maggiormente e spiegarne le motivazioni, anche nella sezione commenti.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it-IT" sz="2000" dirty="0">
                <a:solidFill>
                  <a:srgbClr val="4C6065"/>
                </a:solidFill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2000" kern="1200" dirty="0">
                  <a:solidFill>
                    <a:srgbClr val="4C6065"/>
                  </a:solidFill>
                  <a:effectLst/>
                  <a:latin typeface="+mn-lt"/>
                  <a:ea typeface="+mn-ea"/>
                  <a:cs typeface="+mn-cs"/>
                </a:rPr>
                <a:t>Impegnati a rispettarlo da subito!</a:t>
              </a:r>
            </a:p>
          </p:txBody>
        </p:sp>
        <p:sp>
          <p:nvSpPr>
            <p:cNvPr id="5" name="CasellaDiTesto 4">
              <a:extLst>
                <a:ext uri="{FF2B5EF4-FFF2-40B4-BE49-F238E27FC236}">
                  <a16:creationId xmlns:a16="http://schemas.microsoft.com/office/drawing/2014/main" id="{A8FA195D-8287-694F-A387-A465D5EFCA44}"/>
                </a:ext>
              </a:extLst>
            </p:cNvPr>
            <p:cNvSpPr txBox="1"/>
            <p:nvPr userDrawn="1"/>
          </p:nvSpPr>
          <p:spPr>
            <a:xfrm>
              <a:off x="6843339" y="2807731"/>
              <a:ext cx="4231060" cy="2557124"/>
            </a:xfrm>
            <a:prstGeom prst="rect">
              <a:avLst/>
            </a:prstGeom>
            <a:noFill/>
            <a:ln>
              <a:solidFill>
                <a:srgbClr val="E20026"/>
              </a:solidFill>
            </a:ln>
          </p:spPr>
          <p:txBody>
            <a:bodyPr wrap="square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1800" b="1" i="0" kern="1200" dirty="0">
                  <a:solidFill>
                    <a:srgbClr val="E20026"/>
                  </a:solidFill>
                  <a:effectLst/>
                  <a:latin typeface="+mn-lt"/>
                  <a:ea typeface="+mn-ea"/>
                  <a:cs typeface="+mn-cs"/>
                </a:rPr>
                <a:t>PERCHÉ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2000" kern="1200" dirty="0">
                  <a:solidFill>
                    <a:srgbClr val="4C6065"/>
                  </a:solidFill>
                  <a:effectLst/>
                  <a:latin typeface="+mn-lt"/>
                  <a:ea typeface="+mn-ea"/>
                  <a:cs typeface="+mn-cs"/>
                </a:rPr>
                <a:t>Perché: tutti possiamo contribuire a ridurre il numero di infortuni incidenti mortali sul lavoro, partendo dalla consapevolezza di quanto le nostre azioni siano importanti per noi stessi, per ispirare gli altri e per tutelarne la vita.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it-IT" sz="2000" b="1" dirty="0">
                <a:solidFill>
                  <a:srgbClr val="4C6065"/>
                </a:solidFill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2000" b="1" kern="1200" dirty="0">
                  <a:solidFill>
                    <a:srgbClr val="4C6065"/>
                  </a:solidFill>
                  <a:effectLst/>
                  <a:latin typeface="+mn-lt"/>
                  <a:ea typeface="+mn-ea"/>
                  <a:cs typeface="+mn-cs"/>
                </a:rPr>
                <a:t>Diffondi anche tu la cultura della sicurezza</a:t>
              </a:r>
              <a:r>
                <a:rPr lang="it-IT" sz="2000" kern="1200" dirty="0">
                  <a:solidFill>
                    <a:srgbClr val="4C6065"/>
                  </a:solidFill>
                  <a:effectLst/>
                  <a:latin typeface="+mn-lt"/>
                  <a:ea typeface="+mn-ea"/>
                  <a:cs typeface="+mn-cs"/>
                </a:rPr>
                <a:t>.</a:t>
              </a:r>
              <a:endParaRPr lang="it-IT" sz="2000" b="1" kern="1200" dirty="0">
                <a:solidFill>
                  <a:srgbClr val="4C6065"/>
                </a:solidFill>
                <a:effectLst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6" name="Elemento grafico 5">
              <a:extLst>
                <a:ext uri="{FF2B5EF4-FFF2-40B4-BE49-F238E27FC236}">
                  <a16:creationId xmlns:a16="http://schemas.microsoft.com/office/drawing/2014/main" id="{FF164A7E-5555-D341-AE6C-2F11DA3B5FE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278607" y="2197088"/>
              <a:ext cx="705146" cy="634467"/>
            </a:xfrm>
            <a:prstGeom prst="rect">
              <a:avLst/>
            </a:prstGeom>
          </p:spPr>
        </p:pic>
        <p:pic>
          <p:nvPicPr>
            <p:cNvPr id="7" name="Elemento grafico 6">
              <a:extLst>
                <a:ext uri="{FF2B5EF4-FFF2-40B4-BE49-F238E27FC236}">
                  <a16:creationId xmlns:a16="http://schemas.microsoft.com/office/drawing/2014/main" id="{B42DB54C-8792-2542-97A6-804D3CA38BF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609911" y="2165364"/>
              <a:ext cx="775658" cy="697914"/>
            </a:xfrm>
            <a:prstGeom prst="rect">
              <a:avLst/>
            </a:prstGeom>
          </p:spPr>
        </p:pic>
      </p:grp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EB38558-FBB8-AE9B-8FD7-CA18185B0C47}"/>
              </a:ext>
            </a:extLst>
          </p:cNvPr>
          <p:cNvSpPr txBox="1"/>
          <p:nvPr/>
        </p:nvSpPr>
        <p:spPr>
          <a:xfrm>
            <a:off x="6096000" y="6273225"/>
            <a:ext cx="6095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200" b="0" i="0" u="none" strike="noStrike" spc="30" baseline="0" dirty="0">
                <a:solidFill>
                  <a:schemeClr val="bg1"/>
                </a:solidFill>
                <a:latin typeface="Impact" panose="020B0806030902050204" pitchFamily="34" charset="0"/>
              </a:rPr>
              <a:t>sensibilizzazione alla sicurezza </a:t>
            </a:r>
            <a:endParaRPr lang="it-IT" sz="3200" b="0" spc="30" baseline="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A544A613-1D30-8F6B-DE79-2EC2043CB735}"/>
              </a:ext>
            </a:extLst>
          </p:cNvPr>
          <p:cNvSpPr txBox="1"/>
          <p:nvPr/>
        </p:nvSpPr>
        <p:spPr>
          <a:xfrm>
            <a:off x="1203732" y="164399"/>
            <a:ext cx="10193412" cy="89496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i="0" u="none" strike="noStrike" kern="1200" cap="none" spc="0" normalizeH="0" baseline="0" noProof="0" dirty="0">
                <a:ln>
                  <a:noFill/>
                </a:ln>
                <a:solidFill>
                  <a:srgbClr val="E20026"/>
                </a:solidFill>
                <a:effectLst/>
                <a:uLnTx/>
                <a:uFillTx/>
                <a:latin typeface="Impact" panose="020B0806030902050204" pitchFamily="34" charset="0"/>
              </a:rPr>
              <a:t>Adotta e condividi i principi cardine della cultura della sicurezza 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91BBA750-5854-551E-67DC-B47483960858}"/>
              </a:ext>
            </a:extLst>
          </p:cNvPr>
          <p:cNvSpPr txBox="1"/>
          <p:nvPr/>
        </p:nvSpPr>
        <p:spPr>
          <a:xfrm>
            <a:off x="635703" y="5514261"/>
            <a:ext cx="621122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hlinkClick r:id="rId6"/>
              </a:rPr>
              <a:t>https://www.fondlhs.org/obiettivo18/</a:t>
            </a:r>
            <a:endParaRPr lang="it-IT" dirty="0"/>
          </a:p>
          <a:p>
            <a:r>
              <a:rPr lang="it-IT" dirty="0">
                <a:hlinkClick r:id="rId7"/>
              </a:rPr>
              <a:t>https://www.fondlhs.org/manifesto-obiettivo18/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669253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F47CC036-6061-8471-0536-DA965D183ADB}"/>
              </a:ext>
            </a:extLst>
          </p:cNvPr>
          <p:cNvSpPr txBox="1"/>
          <p:nvPr/>
        </p:nvSpPr>
        <p:spPr>
          <a:xfrm>
            <a:off x="6096000" y="6273225"/>
            <a:ext cx="6095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200" b="0" i="0" u="none" strike="noStrike" spc="30" baseline="0" dirty="0">
                <a:solidFill>
                  <a:schemeClr val="bg1"/>
                </a:solidFill>
                <a:latin typeface="Impact" panose="020B0806030902050204" pitchFamily="34" charset="0"/>
              </a:rPr>
              <a:t>sensibilizzazione alla sicurezza </a:t>
            </a:r>
            <a:endParaRPr lang="it-IT" sz="3200" b="0" spc="30" baseline="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C22C5DDE-692F-5A6D-E8FD-821956CF8C11}"/>
              </a:ext>
            </a:extLst>
          </p:cNvPr>
          <p:cNvSpPr txBox="1"/>
          <p:nvPr/>
        </p:nvSpPr>
        <p:spPr>
          <a:xfrm>
            <a:off x="1203732" y="164399"/>
            <a:ext cx="10193412" cy="89496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i="0" u="none" strike="noStrike" kern="1200" cap="none" spc="0" normalizeH="0" baseline="0" noProof="0" dirty="0">
                <a:ln>
                  <a:noFill/>
                </a:ln>
                <a:solidFill>
                  <a:srgbClr val="E20026"/>
                </a:solidFill>
                <a:effectLst/>
                <a:uLnTx/>
                <a:uFillTx/>
                <a:latin typeface="Impact" panose="020B0806030902050204" pitchFamily="34" charset="0"/>
              </a:rPr>
              <a:t>Segnala azioni e situazioni non sicure!</a:t>
            </a:r>
          </a:p>
        </p:txBody>
      </p:sp>
      <p:pic>
        <p:nvPicPr>
          <p:cNvPr id="4" name="Immagine 3" descr="Immagine che contiene modello, testo, Elementi grafici, rosso&#10;&#10;Descrizione generata automaticamente">
            <a:extLst>
              <a:ext uri="{FF2B5EF4-FFF2-40B4-BE49-F238E27FC236}">
                <a16:creationId xmlns:a16="http://schemas.microsoft.com/office/drawing/2014/main" id="{EF021B30-134B-45F4-E3C4-D3D26A781B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0438" y="1202473"/>
            <a:ext cx="4680000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3525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">
            <a:extLst>
              <a:ext uri="{FF2B5EF4-FFF2-40B4-BE49-F238E27FC236}">
                <a16:creationId xmlns:a16="http://schemas.microsoft.com/office/drawing/2014/main" id="{75134966-CD15-F246-AD70-9B9EAE3D86EF}"/>
              </a:ext>
            </a:extLst>
          </p:cNvPr>
          <p:cNvGrpSpPr/>
          <p:nvPr/>
        </p:nvGrpSpPr>
        <p:grpSpPr>
          <a:xfrm>
            <a:off x="691375" y="1282390"/>
            <a:ext cx="10569659" cy="4005574"/>
            <a:chOff x="1480311" y="2165364"/>
            <a:chExt cx="9594088" cy="3199492"/>
          </a:xfrm>
        </p:grpSpPr>
        <p:sp>
          <p:nvSpPr>
            <p:cNvPr id="4" name="CasellaDiTesto 3">
              <a:extLst>
                <a:ext uri="{FF2B5EF4-FFF2-40B4-BE49-F238E27FC236}">
                  <a16:creationId xmlns:a16="http://schemas.microsoft.com/office/drawing/2014/main" id="{C3E8741E-EB3D-EF46-81B5-64ABB9D302B8}"/>
                </a:ext>
              </a:extLst>
            </p:cNvPr>
            <p:cNvSpPr txBox="1"/>
            <p:nvPr userDrawn="1"/>
          </p:nvSpPr>
          <p:spPr>
            <a:xfrm>
              <a:off x="1480311" y="2807732"/>
              <a:ext cx="4231060" cy="2557124"/>
            </a:xfrm>
            <a:prstGeom prst="rect">
              <a:avLst/>
            </a:prstGeom>
            <a:noFill/>
            <a:ln>
              <a:solidFill>
                <a:srgbClr val="E20026"/>
              </a:solidFill>
            </a:ln>
          </p:spPr>
          <p:txBody>
            <a:bodyPr wrap="square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1800" b="1" i="0" kern="1200" dirty="0">
                  <a:solidFill>
                    <a:srgbClr val="E20026"/>
                  </a:solidFill>
                  <a:effectLst/>
                  <a:latin typeface="+mn-lt"/>
                  <a:ea typeface="+mn-ea"/>
                  <a:cs typeface="+mn-cs"/>
                </a:rPr>
                <a:t>DESCRIZIONE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2000" kern="1200" dirty="0">
                  <a:solidFill>
                    <a:srgbClr val="4C6065"/>
                  </a:solidFill>
                  <a:effectLst/>
                  <a:latin typeface="+mn-lt"/>
                  <a:ea typeface="+mn-ea"/>
                  <a:cs typeface="+mn-cs"/>
                </a:rPr>
                <a:t>Prendi l’abitudine di </a:t>
              </a:r>
              <a:r>
                <a:rPr lang="it-IT" sz="2000" b="1" kern="1200" dirty="0">
                  <a:solidFill>
                    <a:srgbClr val="4C6065"/>
                  </a:solidFill>
                  <a:effectLst/>
                  <a:latin typeface="+mn-lt"/>
                  <a:ea typeface="+mn-ea"/>
                  <a:cs typeface="+mn-cs"/>
                </a:rPr>
                <a:t>osservare</a:t>
              </a:r>
              <a:r>
                <a:rPr lang="it-IT" sz="2000" kern="1200" dirty="0">
                  <a:solidFill>
                    <a:srgbClr val="4C6065"/>
                  </a:solidFill>
                  <a:effectLst/>
                  <a:latin typeface="+mn-lt"/>
                  <a:ea typeface="+mn-ea"/>
                  <a:cs typeface="+mn-cs"/>
                </a:rPr>
                <a:t> l’ambiente che ti circonda e chiederti se si tratta di condizioni e comportamenti sicuri per te e i tuoi colleghi.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it-IT" sz="2000" dirty="0">
                <a:solidFill>
                  <a:srgbClr val="4C6065"/>
                </a:solidFill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2000" kern="1200" dirty="0">
                  <a:solidFill>
                    <a:srgbClr val="4C6065"/>
                  </a:solidFill>
                  <a:effectLst/>
                  <a:latin typeface="+mn-lt"/>
                  <a:ea typeface="+mn-ea"/>
                  <a:cs typeface="+mn-cs"/>
                </a:rPr>
                <a:t>Se rilevi anomalie segui la procedura per le segnalazioni oppure, se non sai come </a:t>
              </a:r>
              <a:r>
                <a:rPr lang="it-IT" sz="2000" dirty="0">
                  <a:solidFill>
                    <a:srgbClr val="4C6065"/>
                  </a:solidFill>
                </a:rPr>
                <a:t>fare, </a:t>
              </a:r>
              <a:r>
                <a:rPr lang="it-IT" sz="2000" kern="1200" dirty="0">
                  <a:solidFill>
                    <a:srgbClr val="4C6065"/>
                  </a:solidFill>
                  <a:effectLst/>
                  <a:latin typeface="+mn-lt"/>
                  <a:ea typeface="+mn-ea"/>
                  <a:cs typeface="+mn-cs"/>
                </a:rPr>
                <a:t>informane la funzione HSE.</a:t>
              </a:r>
            </a:p>
          </p:txBody>
        </p:sp>
        <p:sp>
          <p:nvSpPr>
            <p:cNvPr id="5" name="CasellaDiTesto 4">
              <a:extLst>
                <a:ext uri="{FF2B5EF4-FFF2-40B4-BE49-F238E27FC236}">
                  <a16:creationId xmlns:a16="http://schemas.microsoft.com/office/drawing/2014/main" id="{A8FA195D-8287-694F-A387-A465D5EFCA44}"/>
                </a:ext>
              </a:extLst>
            </p:cNvPr>
            <p:cNvSpPr txBox="1"/>
            <p:nvPr userDrawn="1"/>
          </p:nvSpPr>
          <p:spPr>
            <a:xfrm>
              <a:off x="6843339" y="2807731"/>
              <a:ext cx="4231060" cy="2557124"/>
            </a:xfrm>
            <a:prstGeom prst="rect">
              <a:avLst/>
            </a:prstGeom>
            <a:noFill/>
            <a:ln>
              <a:solidFill>
                <a:srgbClr val="E20026"/>
              </a:solidFill>
            </a:ln>
          </p:spPr>
          <p:txBody>
            <a:bodyPr wrap="square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1800" b="1" i="0" kern="1200" dirty="0">
                  <a:solidFill>
                    <a:srgbClr val="E20026"/>
                  </a:solidFill>
                  <a:effectLst/>
                  <a:latin typeface="+mn-lt"/>
                  <a:ea typeface="+mn-ea"/>
                  <a:cs typeface="+mn-cs"/>
                </a:rPr>
                <a:t>PERCHÉ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it-IT" sz="2000" kern="1200" dirty="0">
                <a:solidFill>
                  <a:srgbClr val="4C6065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2000" kern="1200" dirty="0">
                  <a:solidFill>
                    <a:srgbClr val="4C6065"/>
                  </a:solidFill>
                  <a:effectLst/>
                  <a:latin typeface="+mn-lt"/>
                  <a:ea typeface="+mn-ea"/>
                  <a:cs typeface="+mn-cs"/>
                </a:rPr>
                <a:t>La sicurezza di tutti passa anche attraverso i tuoi occhi e la tua responsabilità di prenderti cura di te e degli altri!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it-IT" sz="2000" kern="1200" dirty="0">
                <a:solidFill>
                  <a:srgbClr val="4C6065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it-IT" sz="2000" b="1" dirty="0">
                <a:solidFill>
                  <a:srgbClr val="4C6065"/>
                </a:solidFill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2000" b="1" kern="1200" dirty="0">
                  <a:solidFill>
                    <a:srgbClr val="4C6065"/>
                  </a:solidFill>
                  <a:effectLst/>
                  <a:latin typeface="+mn-lt"/>
                  <a:ea typeface="+mn-ea"/>
                  <a:cs typeface="+mn-cs"/>
                </a:rPr>
                <a:t>Diffondi anche tu la cultura della sicurezza</a:t>
              </a:r>
              <a:r>
                <a:rPr lang="it-IT" sz="2000" kern="1200" dirty="0">
                  <a:solidFill>
                    <a:srgbClr val="4C6065"/>
                  </a:solidFill>
                  <a:effectLst/>
                  <a:latin typeface="+mn-lt"/>
                  <a:ea typeface="+mn-ea"/>
                  <a:cs typeface="+mn-cs"/>
                </a:rPr>
                <a:t>.</a:t>
              </a:r>
              <a:endParaRPr lang="it-IT" sz="2000" b="1" kern="1200" dirty="0">
                <a:solidFill>
                  <a:srgbClr val="4C6065"/>
                </a:solidFill>
                <a:effectLst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6" name="Elemento grafico 5">
              <a:extLst>
                <a:ext uri="{FF2B5EF4-FFF2-40B4-BE49-F238E27FC236}">
                  <a16:creationId xmlns:a16="http://schemas.microsoft.com/office/drawing/2014/main" id="{FF164A7E-5555-D341-AE6C-2F11DA3B5FE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278607" y="2197088"/>
              <a:ext cx="705146" cy="634467"/>
            </a:xfrm>
            <a:prstGeom prst="rect">
              <a:avLst/>
            </a:prstGeom>
          </p:spPr>
        </p:pic>
        <p:pic>
          <p:nvPicPr>
            <p:cNvPr id="7" name="Elemento grafico 6">
              <a:extLst>
                <a:ext uri="{FF2B5EF4-FFF2-40B4-BE49-F238E27FC236}">
                  <a16:creationId xmlns:a16="http://schemas.microsoft.com/office/drawing/2014/main" id="{B42DB54C-8792-2542-97A6-804D3CA38BF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609911" y="2165364"/>
              <a:ext cx="775658" cy="697914"/>
            </a:xfrm>
            <a:prstGeom prst="rect">
              <a:avLst/>
            </a:prstGeom>
          </p:spPr>
        </p:pic>
      </p:grp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EB38558-FBB8-AE9B-8FD7-CA18185B0C47}"/>
              </a:ext>
            </a:extLst>
          </p:cNvPr>
          <p:cNvSpPr txBox="1"/>
          <p:nvPr/>
        </p:nvSpPr>
        <p:spPr>
          <a:xfrm>
            <a:off x="6096000" y="6273225"/>
            <a:ext cx="6095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200" b="0" i="0" u="none" strike="noStrike" spc="30" baseline="0" dirty="0">
                <a:solidFill>
                  <a:schemeClr val="bg1"/>
                </a:solidFill>
                <a:latin typeface="Impact" panose="020B0806030902050204" pitchFamily="34" charset="0"/>
              </a:rPr>
              <a:t>sensibilizzazione alla sicurezza </a:t>
            </a:r>
            <a:endParaRPr lang="it-IT" sz="3200" b="0" spc="30" baseline="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A544A613-1D30-8F6B-DE79-2EC2043CB735}"/>
              </a:ext>
            </a:extLst>
          </p:cNvPr>
          <p:cNvSpPr txBox="1"/>
          <p:nvPr/>
        </p:nvSpPr>
        <p:spPr>
          <a:xfrm>
            <a:off x="1203732" y="164399"/>
            <a:ext cx="10193412" cy="89496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i="0" u="none" strike="noStrike" kern="1200" cap="none" spc="0" normalizeH="0" baseline="0" noProof="0" dirty="0">
                <a:ln>
                  <a:noFill/>
                </a:ln>
                <a:solidFill>
                  <a:srgbClr val="E20026"/>
                </a:solidFill>
                <a:effectLst/>
                <a:uLnTx/>
                <a:uFillTx/>
                <a:latin typeface="Impact" panose="020B0806030902050204" pitchFamily="34" charset="0"/>
              </a:rPr>
              <a:t>Segnala azioni e situazioni non sicure!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91BBA750-5854-551E-67DC-B47483960858}"/>
              </a:ext>
            </a:extLst>
          </p:cNvPr>
          <p:cNvSpPr txBox="1"/>
          <p:nvPr/>
        </p:nvSpPr>
        <p:spPr>
          <a:xfrm>
            <a:off x="635703" y="5514261"/>
            <a:ext cx="621122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b="0" i="0" u="sng" dirty="0" err="1">
                <a:solidFill>
                  <a:srgbClr val="5E8088"/>
                </a:solidFill>
                <a:effectLst/>
                <a:latin typeface="+mj-lt"/>
                <a:hlinkClick r:id="rId6"/>
              </a:rPr>
              <a:t>Suva_la</a:t>
            </a:r>
            <a:r>
              <a:rPr lang="it-IT" b="0" i="0" u="sng" dirty="0">
                <a:solidFill>
                  <a:srgbClr val="5E8088"/>
                </a:solidFill>
                <a:effectLst/>
                <a:latin typeface="+mj-lt"/>
                <a:hlinkClick r:id="rId6"/>
              </a:rPr>
              <a:t> vita è bella, </a:t>
            </a:r>
            <a:r>
              <a:rPr lang="it-IT" b="0" i="0" u="sng" dirty="0" err="1">
                <a:solidFill>
                  <a:srgbClr val="5E8088"/>
                </a:solidFill>
                <a:effectLst/>
                <a:latin typeface="+mj-lt"/>
                <a:hlinkClick r:id="rId6"/>
              </a:rPr>
              <a:t>finchè</a:t>
            </a:r>
            <a:r>
              <a:rPr lang="it-IT" b="0" i="0" u="sng" dirty="0">
                <a:solidFill>
                  <a:srgbClr val="5E8088"/>
                </a:solidFill>
                <a:effectLst/>
                <a:latin typeface="+mj-lt"/>
                <a:hlinkClick r:id="rId6"/>
              </a:rPr>
              <a:t> va tutto bene</a:t>
            </a:r>
            <a:endParaRPr lang="it-IT" b="0" i="0" dirty="0">
              <a:solidFill>
                <a:srgbClr val="5E8088"/>
              </a:solidFill>
              <a:effectLst/>
              <a:latin typeface="+mj-lt"/>
            </a:endParaRPr>
          </a:p>
          <a:p>
            <a:pPr algn="l"/>
            <a:r>
              <a:rPr lang="it-IT" b="0" i="0" u="sng" dirty="0" err="1">
                <a:solidFill>
                  <a:srgbClr val="5E8088"/>
                </a:solidFill>
                <a:effectLst/>
                <a:latin typeface="+mj-lt"/>
                <a:hlinkClick r:id="rId7"/>
              </a:rPr>
              <a:t>Suva_situazioni</a:t>
            </a:r>
            <a:r>
              <a:rPr lang="it-IT" b="0" i="0" u="sng" dirty="0">
                <a:solidFill>
                  <a:srgbClr val="5E8088"/>
                </a:solidFill>
                <a:effectLst/>
                <a:latin typeface="+mj-lt"/>
                <a:hlinkClick r:id="rId7"/>
              </a:rPr>
              <a:t> non sicure e cadute</a:t>
            </a:r>
            <a:endParaRPr lang="it-IT" b="0" i="0" dirty="0">
              <a:solidFill>
                <a:srgbClr val="5E8088"/>
              </a:solidFill>
              <a:effectLst/>
              <a:latin typeface="+mj-lt"/>
            </a:endParaRPr>
          </a:p>
          <a:p>
            <a:endParaRPr lang="it-IT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329655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A098BBCB-9A8C-6A4F-88CA-94761953834D}"/>
              </a:ext>
            </a:extLst>
          </p:cNvPr>
          <p:cNvSpPr txBox="1"/>
          <p:nvPr/>
        </p:nvSpPr>
        <p:spPr>
          <a:xfrm>
            <a:off x="999293" y="2333055"/>
            <a:ext cx="10363799" cy="482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6088" marR="0" lvl="0" indent="-446088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000" b="1" i="0" u="none" strike="noStrike" kern="1200" cap="none" spc="0" normalizeH="0" baseline="0" noProof="0" dirty="0">
                <a:ln>
                  <a:noFill/>
                </a:ln>
                <a:solidFill>
                  <a:srgbClr val="E2002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Caduta dall’alto - agisci in sicurezza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FCB2FC4-BFC4-A042-BC87-0D5078D109E6}"/>
              </a:ext>
            </a:extLst>
          </p:cNvPr>
          <p:cNvSpPr txBox="1"/>
          <p:nvPr/>
        </p:nvSpPr>
        <p:spPr>
          <a:xfrm>
            <a:off x="1356133" y="2701477"/>
            <a:ext cx="1019341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i="1" dirty="0">
                <a:solidFill>
                  <a:srgbClr val="4C6065"/>
                </a:solidFill>
              </a:rPr>
              <a:t>Contesto: </a:t>
            </a:r>
            <a:r>
              <a:rPr kumimoji="0" lang="it-IT" sz="2400" b="0" i="1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sessioni formative, eventi, incontri di sicurezza.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2B0B8164-2C3B-5E12-A5E6-EE3E79360E26}"/>
              </a:ext>
            </a:extLst>
          </p:cNvPr>
          <p:cNvSpPr txBox="1"/>
          <p:nvPr/>
        </p:nvSpPr>
        <p:spPr>
          <a:xfrm>
            <a:off x="921235" y="3509716"/>
            <a:ext cx="10193412" cy="482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6088" marR="0" lvl="0" indent="-357188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000" b="1" i="0" u="none" strike="noStrike" kern="1200" cap="none" spc="0" normalizeH="0" baseline="0" noProof="0" dirty="0">
                <a:ln>
                  <a:noFill/>
                </a:ln>
                <a:solidFill>
                  <a:srgbClr val="E2002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Lavori in altezza e uso DPI – proteggiti e agisci in sicurezza 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75946D3-2EF9-628A-3438-6C45C2747B47}"/>
              </a:ext>
            </a:extLst>
          </p:cNvPr>
          <p:cNvSpPr txBox="1"/>
          <p:nvPr/>
        </p:nvSpPr>
        <p:spPr>
          <a:xfrm>
            <a:off x="999294" y="282462"/>
            <a:ext cx="10193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0" i="0" u="none" strike="noStrike" spc="30" baseline="0" dirty="0">
                <a:solidFill>
                  <a:srgbClr val="E20026"/>
                </a:solidFill>
                <a:latin typeface="Impact" panose="020B0806030902050204" pitchFamily="34" charset="0"/>
              </a:rPr>
              <a:t>TEMA</a:t>
            </a:r>
            <a:r>
              <a:rPr lang="it-IT" sz="3600" spc="30" dirty="0">
                <a:solidFill>
                  <a:srgbClr val="E20026"/>
                </a:solidFill>
                <a:latin typeface="Impact" panose="020B0806030902050204" pitchFamily="34" charset="0"/>
              </a:rPr>
              <a:t>: RISCHI, PROTEZIONI E DPI</a:t>
            </a:r>
            <a:endParaRPr lang="it-IT" sz="3600" b="0" spc="30" baseline="0" dirty="0">
              <a:solidFill>
                <a:srgbClr val="E20026"/>
              </a:solidFill>
              <a:latin typeface="Impact" panose="020B0806030902050204" pitchFamily="34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76FB74EE-E455-378F-09A4-B1E8C3257636}"/>
              </a:ext>
            </a:extLst>
          </p:cNvPr>
          <p:cNvSpPr txBox="1"/>
          <p:nvPr/>
        </p:nvSpPr>
        <p:spPr>
          <a:xfrm>
            <a:off x="1356133" y="3872752"/>
            <a:ext cx="10193412" cy="462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i="1" dirty="0">
                <a:solidFill>
                  <a:srgbClr val="4C6065"/>
                </a:solidFill>
              </a:rPr>
              <a:t>Contesto: </a:t>
            </a:r>
            <a:r>
              <a:rPr kumimoji="0" lang="it-IT" sz="2400" b="0" i="1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sessioni formative, eventi, incontri di sicurezza.</a:t>
            </a:r>
          </a:p>
        </p:txBody>
      </p:sp>
    </p:spTree>
    <p:extLst>
      <p:ext uri="{BB962C8B-B14F-4D97-AF65-F5344CB8AC3E}">
        <p14:creationId xmlns:p14="http://schemas.microsoft.com/office/powerpoint/2010/main" val="8430168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A098BBCB-9A8C-6A4F-88CA-94761953834D}"/>
              </a:ext>
            </a:extLst>
          </p:cNvPr>
          <p:cNvSpPr txBox="1"/>
          <p:nvPr/>
        </p:nvSpPr>
        <p:spPr>
          <a:xfrm>
            <a:off x="1326396" y="242459"/>
            <a:ext cx="10193412" cy="73987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i="0" u="none" strike="noStrike" kern="1200" cap="none" spc="0" normalizeH="0" baseline="0" noProof="0" dirty="0">
                <a:ln>
                  <a:noFill/>
                </a:ln>
                <a:solidFill>
                  <a:srgbClr val="E20026"/>
                </a:solidFill>
                <a:effectLst/>
                <a:uLnTx/>
                <a:uFillTx/>
                <a:latin typeface="Impact" panose="020B0806030902050204" pitchFamily="34" charset="0"/>
              </a:rPr>
              <a:t>Caduta dall’alto: agisci in sicurezza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47CC036-6061-8471-0536-DA965D183ADB}"/>
              </a:ext>
            </a:extLst>
          </p:cNvPr>
          <p:cNvSpPr txBox="1"/>
          <p:nvPr/>
        </p:nvSpPr>
        <p:spPr>
          <a:xfrm>
            <a:off x="6096001" y="6276093"/>
            <a:ext cx="6095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200" b="0" i="0" u="none" strike="noStrike" spc="30" baseline="0" dirty="0">
                <a:solidFill>
                  <a:schemeClr val="bg1"/>
                </a:solidFill>
                <a:latin typeface="Impact" panose="020B0806030902050204" pitchFamily="34" charset="0"/>
              </a:rPr>
              <a:t>rischi, protezioni e dpi</a:t>
            </a:r>
            <a:endParaRPr lang="it-IT" sz="3200" b="0" spc="30" baseline="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065C8D67-4B4E-805C-0D15-496BD95C3D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000" y="1289211"/>
            <a:ext cx="4680000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3837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">
            <a:extLst>
              <a:ext uri="{FF2B5EF4-FFF2-40B4-BE49-F238E27FC236}">
                <a16:creationId xmlns:a16="http://schemas.microsoft.com/office/drawing/2014/main" id="{75134966-CD15-F246-AD70-9B9EAE3D86EF}"/>
              </a:ext>
            </a:extLst>
          </p:cNvPr>
          <p:cNvGrpSpPr/>
          <p:nvPr/>
        </p:nvGrpSpPr>
        <p:grpSpPr>
          <a:xfrm>
            <a:off x="691375" y="1282390"/>
            <a:ext cx="10569659" cy="3817031"/>
            <a:chOff x="1480311" y="2165364"/>
            <a:chExt cx="9594088" cy="3048891"/>
          </a:xfrm>
        </p:grpSpPr>
        <p:sp>
          <p:nvSpPr>
            <p:cNvPr id="4" name="CasellaDiTesto 3">
              <a:extLst>
                <a:ext uri="{FF2B5EF4-FFF2-40B4-BE49-F238E27FC236}">
                  <a16:creationId xmlns:a16="http://schemas.microsoft.com/office/drawing/2014/main" id="{C3E8741E-EB3D-EF46-81B5-64ABB9D302B8}"/>
                </a:ext>
              </a:extLst>
            </p:cNvPr>
            <p:cNvSpPr txBox="1"/>
            <p:nvPr userDrawn="1"/>
          </p:nvSpPr>
          <p:spPr>
            <a:xfrm>
              <a:off x="1480311" y="2807733"/>
              <a:ext cx="4231060" cy="2406522"/>
            </a:xfrm>
            <a:prstGeom prst="rect">
              <a:avLst/>
            </a:prstGeom>
            <a:noFill/>
            <a:ln>
              <a:solidFill>
                <a:srgbClr val="E20026"/>
              </a:solidFill>
            </a:ln>
          </p:spPr>
          <p:txBody>
            <a:bodyPr wrap="square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1800" b="1" i="0" kern="1200" dirty="0">
                  <a:solidFill>
                    <a:srgbClr val="E20026"/>
                  </a:solidFill>
                  <a:effectLst/>
                  <a:latin typeface="+mn-lt"/>
                  <a:ea typeface="+mn-ea"/>
                  <a:cs typeface="+mn-cs"/>
                </a:rPr>
                <a:t>DESCRIZIONE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it-IT" sz="2000" kern="1200" dirty="0">
                <a:solidFill>
                  <a:srgbClr val="4C6065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2000" kern="1200" dirty="0">
                  <a:solidFill>
                    <a:srgbClr val="4C6065"/>
                  </a:solidFill>
                  <a:effectLst/>
                  <a:latin typeface="+mn-lt"/>
                  <a:ea typeface="+mn-ea"/>
                  <a:cs typeface="+mn-cs"/>
                </a:rPr>
                <a:t>Guarda il cortometraggio sulla caduta di oggetti dall’alto “Choice </a:t>
              </a:r>
              <a:r>
                <a:rPr lang="it-IT" sz="2000" kern="1200" dirty="0" err="1">
                  <a:solidFill>
                    <a:srgbClr val="4C6065"/>
                  </a:solidFill>
                  <a:effectLst/>
                  <a:latin typeface="+mn-lt"/>
                  <a:ea typeface="+mn-ea"/>
                  <a:cs typeface="+mn-cs"/>
                </a:rPr>
                <a:t>not</a:t>
              </a:r>
              <a:r>
                <a:rPr lang="it-IT" sz="2000" kern="1200" dirty="0">
                  <a:solidFill>
                    <a:srgbClr val="4C6065"/>
                  </a:solidFill>
                  <a:effectLst/>
                  <a:latin typeface="+mn-lt"/>
                  <a:ea typeface="+mn-ea"/>
                  <a:cs typeface="+mn-cs"/>
                </a:rPr>
                <a:t> Chance” - </a:t>
              </a:r>
              <a:r>
                <a:rPr lang="it-IT" sz="2000" i="1" kern="1200" dirty="0">
                  <a:solidFill>
                    <a:srgbClr val="4C6065"/>
                  </a:solidFill>
                  <a:effectLst/>
                  <a:latin typeface="+mn-lt"/>
                  <a:ea typeface="+mn-ea"/>
                  <a:cs typeface="+mn-cs"/>
                </a:rPr>
                <a:t>disponibile su richiesta al link che trovi nella sezione Approfondimenti </a:t>
              </a:r>
              <a:r>
                <a:rPr lang="it-IT" sz="2000" kern="1200" dirty="0">
                  <a:solidFill>
                    <a:srgbClr val="4C6065"/>
                  </a:solidFill>
                  <a:effectLst/>
                  <a:latin typeface="+mn-lt"/>
                  <a:ea typeface="+mn-ea"/>
                  <a:cs typeface="+mn-cs"/>
                </a:rPr>
                <a:t>- e rifletti sulle conseguenze che le tue scelte possono avere sul futuro, sulla tua famiglia e sulla tua vita in generale.</a:t>
              </a:r>
            </a:p>
          </p:txBody>
        </p:sp>
        <p:sp>
          <p:nvSpPr>
            <p:cNvPr id="5" name="CasellaDiTesto 4">
              <a:extLst>
                <a:ext uri="{FF2B5EF4-FFF2-40B4-BE49-F238E27FC236}">
                  <a16:creationId xmlns:a16="http://schemas.microsoft.com/office/drawing/2014/main" id="{A8FA195D-8287-694F-A387-A465D5EFCA44}"/>
                </a:ext>
              </a:extLst>
            </p:cNvPr>
            <p:cNvSpPr txBox="1"/>
            <p:nvPr userDrawn="1"/>
          </p:nvSpPr>
          <p:spPr>
            <a:xfrm>
              <a:off x="6843339" y="2807731"/>
              <a:ext cx="4231060" cy="2406521"/>
            </a:xfrm>
            <a:prstGeom prst="rect">
              <a:avLst/>
            </a:prstGeom>
            <a:noFill/>
            <a:ln>
              <a:solidFill>
                <a:srgbClr val="E20026"/>
              </a:solidFill>
            </a:ln>
          </p:spPr>
          <p:txBody>
            <a:bodyPr wrap="square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1800" b="1" i="0" kern="1200" dirty="0">
                  <a:solidFill>
                    <a:srgbClr val="E20026"/>
                  </a:solidFill>
                  <a:effectLst/>
                  <a:latin typeface="+mn-lt"/>
                  <a:ea typeface="+mn-ea"/>
                  <a:cs typeface="+mn-cs"/>
                </a:rPr>
                <a:t>PERCHÉ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it-IT" sz="2000" kern="1200" dirty="0">
                <a:solidFill>
                  <a:srgbClr val="4C6065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2000" kern="1200" dirty="0">
                  <a:solidFill>
                    <a:srgbClr val="4C6065"/>
                  </a:solidFill>
                  <a:effectLst/>
                  <a:latin typeface="+mn-lt"/>
                  <a:ea typeface="+mn-ea"/>
                  <a:cs typeface="+mn-cs"/>
                </a:rPr>
                <a:t>La protezione della salute e sicurezza, tua e delle persone accanto a te, è più importante della velocità e della comodità di esecuzione di un lavoro.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2000" kern="1200" dirty="0">
                  <a:solidFill>
                    <a:srgbClr val="4C6065"/>
                  </a:solidFill>
                  <a:effectLst/>
                  <a:latin typeface="+mn-lt"/>
                  <a:ea typeface="+mn-ea"/>
                  <a:cs typeface="+mn-cs"/>
                </a:rPr>
                <a:t>Un incidente avviene in una manciata di secondi, ma le conseguenze possono durare per sempre. </a:t>
              </a:r>
              <a:endParaRPr lang="it-IT" sz="2000" b="1" kern="1200" dirty="0">
                <a:solidFill>
                  <a:srgbClr val="4C6065"/>
                </a:solidFill>
                <a:effectLst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6" name="Elemento grafico 5">
              <a:extLst>
                <a:ext uri="{FF2B5EF4-FFF2-40B4-BE49-F238E27FC236}">
                  <a16:creationId xmlns:a16="http://schemas.microsoft.com/office/drawing/2014/main" id="{FF164A7E-5555-D341-AE6C-2F11DA3B5FE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278607" y="2197088"/>
              <a:ext cx="705146" cy="634467"/>
            </a:xfrm>
            <a:prstGeom prst="rect">
              <a:avLst/>
            </a:prstGeom>
          </p:spPr>
        </p:pic>
        <p:pic>
          <p:nvPicPr>
            <p:cNvPr id="7" name="Elemento grafico 6">
              <a:extLst>
                <a:ext uri="{FF2B5EF4-FFF2-40B4-BE49-F238E27FC236}">
                  <a16:creationId xmlns:a16="http://schemas.microsoft.com/office/drawing/2014/main" id="{B42DB54C-8792-2542-97A6-804D3CA38BF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609911" y="2165364"/>
              <a:ext cx="775658" cy="697914"/>
            </a:xfrm>
            <a:prstGeom prst="rect">
              <a:avLst/>
            </a:prstGeom>
          </p:spPr>
        </p:pic>
      </p:grp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D63149D9-895C-08DA-843E-CEF92EF4548E}"/>
              </a:ext>
            </a:extLst>
          </p:cNvPr>
          <p:cNvSpPr txBox="1"/>
          <p:nvPr/>
        </p:nvSpPr>
        <p:spPr>
          <a:xfrm>
            <a:off x="6096001" y="6276093"/>
            <a:ext cx="6095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200" b="0" i="0" u="none" strike="noStrike" spc="30" baseline="0" dirty="0">
                <a:solidFill>
                  <a:schemeClr val="bg1"/>
                </a:solidFill>
                <a:latin typeface="Impact" panose="020B0806030902050204" pitchFamily="34" charset="0"/>
              </a:rPr>
              <a:t>rischi, protezioni e dpi</a:t>
            </a:r>
            <a:endParaRPr lang="it-IT" sz="3200" b="0" spc="30" baseline="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27089D06-3B91-3775-295F-83B08087449A}"/>
              </a:ext>
            </a:extLst>
          </p:cNvPr>
          <p:cNvSpPr txBox="1"/>
          <p:nvPr/>
        </p:nvSpPr>
        <p:spPr>
          <a:xfrm>
            <a:off x="1326396" y="242459"/>
            <a:ext cx="10193412" cy="73987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i="0" u="none" strike="noStrike" kern="1200" cap="none" spc="0" normalizeH="0" baseline="0" noProof="0" dirty="0">
                <a:ln>
                  <a:noFill/>
                </a:ln>
                <a:solidFill>
                  <a:srgbClr val="E20026"/>
                </a:solidFill>
                <a:effectLst/>
                <a:uLnTx/>
                <a:uFillTx/>
                <a:latin typeface="Impact" panose="020B0806030902050204" pitchFamily="34" charset="0"/>
              </a:rPr>
              <a:t>Caduta dall’alto: agisci in sicurezza 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F016CD1C-7BB2-34E9-803E-4A9A3ED37AD2}"/>
              </a:ext>
            </a:extLst>
          </p:cNvPr>
          <p:cNvSpPr txBox="1"/>
          <p:nvPr/>
        </p:nvSpPr>
        <p:spPr>
          <a:xfrm>
            <a:off x="591015" y="5598985"/>
            <a:ext cx="591014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rgbClr val="4C6065"/>
                </a:solidFill>
                <a:hlinkClick r:id="rId6"/>
              </a:rPr>
              <a:t>https</a:t>
            </a:r>
            <a:r>
              <a:rPr lang="it-IT" dirty="0">
                <a:hlinkClick r:id="rId6"/>
              </a:rPr>
              <a:t>://www.fondlhs.org/choice-not-chance/</a:t>
            </a:r>
            <a:endParaRPr lang="it-IT" dirty="0"/>
          </a:p>
          <a:p>
            <a:r>
              <a:rPr lang="it-IT" dirty="0"/>
              <a:t>Video Drops, by Fondazione </a:t>
            </a:r>
            <a:r>
              <a:rPr lang="it-IT" dirty="0" err="1"/>
              <a:t>LHS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595812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A098BBCB-9A8C-6A4F-88CA-94761953834D}"/>
              </a:ext>
            </a:extLst>
          </p:cNvPr>
          <p:cNvSpPr txBox="1"/>
          <p:nvPr/>
        </p:nvSpPr>
        <p:spPr>
          <a:xfrm>
            <a:off x="1326396" y="242459"/>
            <a:ext cx="10193412" cy="73987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i="0" u="none" strike="noStrike" kern="1200" cap="none" spc="0" normalizeH="0" baseline="0" noProof="0" dirty="0">
                <a:ln>
                  <a:noFill/>
                </a:ln>
                <a:solidFill>
                  <a:srgbClr val="E20026"/>
                </a:solidFill>
                <a:effectLst/>
                <a:uLnTx/>
                <a:uFillTx/>
                <a:latin typeface="Impact" panose="020B0806030902050204" pitchFamily="34" charset="0"/>
              </a:rPr>
              <a:t>Lavori in altezza e uso DPI – proteggiti e agisci in sicurezza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47CC036-6061-8471-0536-DA965D183ADB}"/>
              </a:ext>
            </a:extLst>
          </p:cNvPr>
          <p:cNvSpPr txBox="1"/>
          <p:nvPr/>
        </p:nvSpPr>
        <p:spPr>
          <a:xfrm>
            <a:off x="6096001" y="6276093"/>
            <a:ext cx="6095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200" b="0" i="0" u="none" strike="noStrike" spc="30" baseline="0" dirty="0">
                <a:solidFill>
                  <a:schemeClr val="bg1"/>
                </a:solidFill>
                <a:latin typeface="Impact" panose="020B0806030902050204" pitchFamily="34" charset="0"/>
              </a:rPr>
              <a:t>rischi, protezioni e dpi</a:t>
            </a:r>
            <a:endParaRPr lang="it-IT" sz="3200" b="0" spc="30" baseline="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7BAFBA81-6712-0EEE-E1BA-45E12130A2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001" y="1204332"/>
            <a:ext cx="4680000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8646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">
            <a:extLst>
              <a:ext uri="{FF2B5EF4-FFF2-40B4-BE49-F238E27FC236}">
                <a16:creationId xmlns:a16="http://schemas.microsoft.com/office/drawing/2014/main" id="{75134966-CD15-F246-AD70-9B9EAE3D86EF}"/>
              </a:ext>
            </a:extLst>
          </p:cNvPr>
          <p:cNvGrpSpPr/>
          <p:nvPr/>
        </p:nvGrpSpPr>
        <p:grpSpPr>
          <a:xfrm>
            <a:off x="691375" y="1282390"/>
            <a:ext cx="10569659" cy="3817031"/>
            <a:chOff x="1480311" y="2165364"/>
            <a:chExt cx="9594088" cy="3048891"/>
          </a:xfrm>
        </p:grpSpPr>
        <p:sp>
          <p:nvSpPr>
            <p:cNvPr id="4" name="CasellaDiTesto 3">
              <a:extLst>
                <a:ext uri="{FF2B5EF4-FFF2-40B4-BE49-F238E27FC236}">
                  <a16:creationId xmlns:a16="http://schemas.microsoft.com/office/drawing/2014/main" id="{C3E8741E-EB3D-EF46-81B5-64ABB9D302B8}"/>
                </a:ext>
              </a:extLst>
            </p:cNvPr>
            <p:cNvSpPr txBox="1"/>
            <p:nvPr userDrawn="1"/>
          </p:nvSpPr>
          <p:spPr>
            <a:xfrm>
              <a:off x="1480311" y="2807733"/>
              <a:ext cx="4231060" cy="2406522"/>
            </a:xfrm>
            <a:prstGeom prst="rect">
              <a:avLst/>
            </a:prstGeom>
            <a:noFill/>
            <a:ln>
              <a:solidFill>
                <a:srgbClr val="E20026"/>
              </a:solidFill>
            </a:ln>
          </p:spPr>
          <p:txBody>
            <a:bodyPr wrap="square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1800" b="1" i="0" kern="1200" dirty="0">
                  <a:solidFill>
                    <a:srgbClr val="E20026"/>
                  </a:solidFill>
                  <a:effectLst/>
                  <a:latin typeface="+mn-lt"/>
                  <a:ea typeface="+mn-ea"/>
                  <a:cs typeface="+mn-cs"/>
                </a:rPr>
                <a:t>DESCRIZIONE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it-IT" sz="2000" kern="1200" dirty="0">
                <a:solidFill>
                  <a:srgbClr val="4C6065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2000" kern="1200" dirty="0">
                  <a:solidFill>
                    <a:srgbClr val="4C6065"/>
                  </a:solidFill>
                  <a:effectLst/>
                  <a:latin typeface="+mn-lt"/>
                  <a:ea typeface="+mn-ea"/>
                  <a:cs typeface="+mn-cs"/>
                </a:rPr>
                <a:t>Guarda il video e rifletti sulle conseguenze che il mancato utilizzo dell’imbracatura durante i lavori in altezza può avere sul tuo futuro, sulla tua famiglia e la tua vita in generale.</a:t>
              </a:r>
            </a:p>
          </p:txBody>
        </p:sp>
        <p:sp>
          <p:nvSpPr>
            <p:cNvPr id="5" name="CasellaDiTesto 4">
              <a:extLst>
                <a:ext uri="{FF2B5EF4-FFF2-40B4-BE49-F238E27FC236}">
                  <a16:creationId xmlns:a16="http://schemas.microsoft.com/office/drawing/2014/main" id="{A8FA195D-8287-694F-A387-A465D5EFCA44}"/>
                </a:ext>
              </a:extLst>
            </p:cNvPr>
            <p:cNvSpPr txBox="1"/>
            <p:nvPr userDrawn="1"/>
          </p:nvSpPr>
          <p:spPr>
            <a:xfrm>
              <a:off x="6843339" y="2807731"/>
              <a:ext cx="4231060" cy="2406521"/>
            </a:xfrm>
            <a:prstGeom prst="rect">
              <a:avLst/>
            </a:prstGeom>
            <a:noFill/>
            <a:ln>
              <a:solidFill>
                <a:srgbClr val="E20026"/>
              </a:solidFill>
            </a:ln>
          </p:spPr>
          <p:txBody>
            <a:bodyPr wrap="square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1800" b="1" i="0" kern="1200" dirty="0">
                  <a:solidFill>
                    <a:srgbClr val="E20026"/>
                  </a:solidFill>
                  <a:effectLst/>
                  <a:latin typeface="+mn-lt"/>
                  <a:ea typeface="+mn-ea"/>
                  <a:cs typeface="+mn-cs"/>
                </a:rPr>
                <a:t>PERCHÉ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it-IT" sz="2000" kern="1200" dirty="0">
                <a:solidFill>
                  <a:srgbClr val="4C6065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2000" dirty="0">
                  <a:solidFill>
                    <a:srgbClr val="4C6065"/>
                  </a:solidFill>
                </a:rPr>
                <a:t>L</a:t>
              </a:r>
              <a:r>
                <a:rPr lang="it-IT" sz="2000" kern="1200" dirty="0">
                  <a:solidFill>
                    <a:srgbClr val="4C6065"/>
                  </a:solidFill>
                  <a:effectLst/>
                  <a:latin typeface="+mn-lt"/>
                  <a:ea typeface="+mn-ea"/>
                  <a:cs typeface="+mn-cs"/>
                </a:rPr>
                <a:t>a protezione della tua salute e sicurezza è più importante della velocità e della comodità di esecuzione di un lavoro.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it-IT" sz="2000" kern="1200" dirty="0">
                <a:solidFill>
                  <a:srgbClr val="4C6065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2000" b="1" dirty="0">
                  <a:solidFill>
                    <a:srgbClr val="4C6065"/>
                  </a:solidFill>
                </a:rPr>
                <a:t>L</a:t>
              </a:r>
              <a:r>
                <a:rPr lang="it-IT" sz="2000" b="1" kern="1200" dirty="0">
                  <a:solidFill>
                    <a:srgbClr val="4C6065"/>
                  </a:solidFill>
                  <a:effectLst/>
                  <a:latin typeface="+mn-lt"/>
                  <a:ea typeface="+mn-ea"/>
                  <a:cs typeface="+mn-cs"/>
                </a:rPr>
                <a:t>a caduta dura pochi secondi ma le conseguenze… durano per sempre. </a:t>
              </a:r>
            </a:p>
          </p:txBody>
        </p:sp>
        <p:pic>
          <p:nvPicPr>
            <p:cNvPr id="6" name="Elemento grafico 5">
              <a:extLst>
                <a:ext uri="{FF2B5EF4-FFF2-40B4-BE49-F238E27FC236}">
                  <a16:creationId xmlns:a16="http://schemas.microsoft.com/office/drawing/2014/main" id="{FF164A7E-5555-D341-AE6C-2F11DA3B5FE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278607" y="2197088"/>
              <a:ext cx="705146" cy="634467"/>
            </a:xfrm>
            <a:prstGeom prst="rect">
              <a:avLst/>
            </a:prstGeom>
          </p:spPr>
        </p:pic>
        <p:pic>
          <p:nvPicPr>
            <p:cNvPr id="7" name="Elemento grafico 6">
              <a:extLst>
                <a:ext uri="{FF2B5EF4-FFF2-40B4-BE49-F238E27FC236}">
                  <a16:creationId xmlns:a16="http://schemas.microsoft.com/office/drawing/2014/main" id="{B42DB54C-8792-2542-97A6-804D3CA38BF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609911" y="2165364"/>
              <a:ext cx="775658" cy="697914"/>
            </a:xfrm>
            <a:prstGeom prst="rect">
              <a:avLst/>
            </a:prstGeom>
          </p:spPr>
        </p:pic>
      </p:grp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D63149D9-895C-08DA-843E-CEF92EF4548E}"/>
              </a:ext>
            </a:extLst>
          </p:cNvPr>
          <p:cNvSpPr txBox="1"/>
          <p:nvPr/>
        </p:nvSpPr>
        <p:spPr>
          <a:xfrm>
            <a:off x="6096001" y="6276093"/>
            <a:ext cx="6095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200" b="0" i="0" u="none" strike="noStrike" spc="30" baseline="0" dirty="0">
                <a:solidFill>
                  <a:schemeClr val="bg1"/>
                </a:solidFill>
                <a:latin typeface="Impact" panose="020B0806030902050204" pitchFamily="34" charset="0"/>
              </a:rPr>
              <a:t>rischi, protezioni e dpi</a:t>
            </a:r>
            <a:endParaRPr lang="it-IT" sz="3200" b="0" spc="30" baseline="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72F894B3-192E-48A5-21F1-913034CED56C}"/>
              </a:ext>
            </a:extLst>
          </p:cNvPr>
          <p:cNvSpPr txBox="1"/>
          <p:nvPr/>
        </p:nvSpPr>
        <p:spPr>
          <a:xfrm>
            <a:off x="1326396" y="242459"/>
            <a:ext cx="10193412" cy="73987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i="0" u="none" strike="noStrike" kern="1200" cap="none" spc="0" normalizeH="0" baseline="0" noProof="0" dirty="0">
                <a:ln>
                  <a:noFill/>
                </a:ln>
                <a:solidFill>
                  <a:srgbClr val="E20026"/>
                </a:solidFill>
                <a:effectLst/>
                <a:uLnTx/>
                <a:uFillTx/>
                <a:latin typeface="Impact" panose="020B0806030902050204" pitchFamily="34" charset="0"/>
              </a:rPr>
              <a:t>Lavori in altezza e uso DPI – proteggiti e agisci in sicurezza 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09604B4C-C397-243D-8F56-AB81173FF4EC}"/>
              </a:ext>
            </a:extLst>
          </p:cNvPr>
          <p:cNvSpPr txBox="1"/>
          <p:nvPr/>
        </p:nvSpPr>
        <p:spPr>
          <a:xfrm>
            <a:off x="691375" y="5262850"/>
            <a:ext cx="617777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hlinkClick r:id="rId6"/>
              </a:rPr>
              <a:t>https://youtu.be/m8hSXOWkZk0</a:t>
            </a:r>
            <a:endParaRPr lang="it-IT" dirty="0"/>
          </a:p>
          <a:p>
            <a:r>
              <a:rPr lang="it-IT" i="1" dirty="0"/>
              <a:t>Campagna </a:t>
            </a:r>
            <a:r>
              <a:rPr lang="it-IT" i="1" dirty="0" err="1"/>
              <a:t>ChileCodelco</a:t>
            </a:r>
            <a:r>
              <a:rPr lang="it-IT" i="1" dirty="0"/>
              <a:t> «No </a:t>
            </a:r>
            <a:r>
              <a:rPr lang="it-IT" i="1" dirty="0" err="1"/>
              <a:t>màs</a:t>
            </a:r>
            <a:r>
              <a:rPr lang="it-IT" i="1" dirty="0"/>
              <a:t> </a:t>
            </a:r>
            <a:r>
              <a:rPr lang="it-IT" i="1" dirty="0" err="1"/>
              <a:t>accidentes</a:t>
            </a:r>
            <a:r>
              <a:rPr lang="it-IT" i="1" dirty="0"/>
              <a:t>»</a:t>
            </a:r>
          </a:p>
          <a:p>
            <a:r>
              <a:rPr lang="it-IT" dirty="0">
                <a:hlinkClick r:id="rId7"/>
              </a:rPr>
              <a:t>https://www.youtube.com/watch?v=wtEtU8XrPk4</a:t>
            </a:r>
            <a:endParaRPr lang="it-IT" dirty="0"/>
          </a:p>
          <a:p>
            <a:r>
              <a:rPr lang="it-IT" i="1" dirty="0"/>
              <a:t>Il momento della verità - SUVA</a:t>
            </a:r>
          </a:p>
        </p:txBody>
      </p:sp>
    </p:spTree>
    <p:extLst>
      <p:ext uri="{BB962C8B-B14F-4D97-AF65-F5344CB8AC3E}">
        <p14:creationId xmlns:p14="http://schemas.microsoft.com/office/powerpoint/2010/main" val="13694896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A098BBCB-9A8C-6A4F-88CA-94761953834D}"/>
              </a:ext>
            </a:extLst>
          </p:cNvPr>
          <p:cNvSpPr txBox="1"/>
          <p:nvPr/>
        </p:nvSpPr>
        <p:spPr>
          <a:xfrm>
            <a:off x="1326396" y="242459"/>
            <a:ext cx="10193412" cy="73987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800" dirty="0">
                <a:solidFill>
                  <a:srgbClr val="E20026"/>
                </a:solidFill>
                <a:latin typeface="Impact" panose="020B0806030902050204" pitchFamily="34" charset="0"/>
              </a:rPr>
              <a:t>Altri suggerimenti</a:t>
            </a:r>
            <a:endParaRPr kumimoji="0" lang="it-IT" sz="2800" i="0" u="none" strike="noStrike" kern="1200" cap="none" spc="0" normalizeH="0" baseline="0" noProof="0" dirty="0">
              <a:ln>
                <a:noFill/>
              </a:ln>
              <a:solidFill>
                <a:srgbClr val="E20026"/>
              </a:solidFill>
              <a:effectLst/>
              <a:uLnTx/>
              <a:uFillTx/>
              <a:latin typeface="Impact" panose="020B0806030902050204" pitchFamily="34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9F8C3B75-A3E9-D05A-3E63-4272938607B7}"/>
              </a:ext>
            </a:extLst>
          </p:cNvPr>
          <p:cNvSpPr txBox="1"/>
          <p:nvPr/>
        </p:nvSpPr>
        <p:spPr>
          <a:xfrm>
            <a:off x="722341" y="1548527"/>
            <a:ext cx="10629600" cy="44771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Oltre agli atti sopra riportati, </a:t>
            </a:r>
            <a:r>
              <a:rPr kumimoji="0" lang="it-IT" sz="2000" i="0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puoi trovare altri spunti nella 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E20026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bacheca atti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E2002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della piattaforma.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it-IT" sz="2000" dirty="0">
              <a:solidFill>
                <a:srgbClr val="4C6065"/>
              </a:solidFill>
              <a:highlight>
                <a:srgbClr val="FFFF00"/>
              </a:highlight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Sfoglia le categorie di atti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srgbClr val="4C606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sz="2000" dirty="0">
                <a:solidFill>
                  <a:srgbClr val="4C6065"/>
                </a:solidFill>
              </a:rPr>
              <a:t> Seleziona quello di tuo interesse </a:t>
            </a:r>
            <a:r>
              <a:rPr lang="it-IT" sz="2000" i="1" u="sng" dirty="0">
                <a:solidFill>
                  <a:srgbClr val="4C6065"/>
                </a:solidFill>
              </a:rPr>
              <a:t>(gli atti pubblicati in bacheca possono variare nel tempo)</a:t>
            </a:r>
            <a:endParaRPr lang="it-IT" sz="2000" u="sng" dirty="0">
              <a:solidFill>
                <a:srgbClr val="4C6065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it-IT" sz="2000" b="0" i="0" u="sng" strike="noStrike" kern="1200" cap="none" spc="0" normalizeH="0" baseline="0" noProof="0" dirty="0">
              <a:ln>
                <a:noFill/>
              </a:ln>
              <a:solidFill>
                <a:srgbClr val="4C606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Creane il 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QR code </a:t>
            </a:r>
            <a:r>
              <a:rPr lang="it-IT" sz="2000" dirty="0">
                <a:solidFill>
                  <a:srgbClr val="4C6065"/>
                </a:solidFill>
              </a:rPr>
              <a:t>con questo strumento gratuito: </a:t>
            </a:r>
            <a:r>
              <a:rPr lang="it-IT" sz="2000" dirty="0">
                <a:solidFill>
                  <a:srgbClr val="4C6065"/>
                </a:solidFill>
                <a:hlinkClick r:id="rId3"/>
              </a:rPr>
              <a:t>https://www.qrcode-monkey.com/</a:t>
            </a:r>
            <a:endParaRPr lang="it-IT" sz="2000" dirty="0">
              <a:solidFill>
                <a:srgbClr val="4C6065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srgbClr val="4C606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Prepara le slide da proiettare usando 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</a:t>
            </a:r>
            <a:r>
              <a:rPr lang="it-IT" sz="2000" dirty="0">
                <a:solidFill>
                  <a:srgbClr val="4C6065"/>
                </a:solidFill>
              </a:rPr>
              <a:t>e base quelle di questo documento.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srgbClr val="4C606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sz="2400" b="1" dirty="0">
                <a:solidFill>
                  <a:srgbClr val="4C6065"/>
                </a:solidFill>
              </a:rPr>
              <a:t>Buon lavoro!</a:t>
            </a:r>
            <a:endParaRPr kumimoji="0" lang="it-IT" sz="2400" b="1" i="0" u="none" strike="noStrike" kern="1200" cap="none" spc="0" normalizeH="0" baseline="0" noProof="0" dirty="0">
              <a:ln>
                <a:noFill/>
              </a:ln>
              <a:solidFill>
                <a:srgbClr val="4C606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2A0CA1FA-905E-C4C1-685D-BA474CA4E94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93842" y="1964941"/>
            <a:ext cx="7698059" cy="1143194"/>
          </a:xfrm>
          <a:prstGeom prst="rect">
            <a:avLst/>
          </a:prstGeom>
        </p:spPr>
      </p:pic>
      <p:sp>
        <p:nvSpPr>
          <p:cNvPr id="7" name="Figura a mano libera 26">
            <a:extLst>
              <a:ext uri="{FF2B5EF4-FFF2-40B4-BE49-F238E27FC236}">
                <a16:creationId xmlns:a16="http://schemas.microsoft.com/office/drawing/2014/main" id="{5F6DB612-0148-C291-FF93-333371452E60}"/>
              </a:ext>
            </a:extLst>
          </p:cNvPr>
          <p:cNvSpPr/>
          <p:nvPr/>
        </p:nvSpPr>
        <p:spPr>
          <a:xfrm>
            <a:off x="398478" y="828980"/>
            <a:ext cx="647725" cy="4755980"/>
          </a:xfrm>
          <a:custGeom>
            <a:avLst/>
            <a:gdLst>
              <a:gd name="connsiteX0" fmla="*/ 647725 w 647725"/>
              <a:gd name="connsiteY0" fmla="*/ 0 h 4755980"/>
              <a:gd name="connsiteX1" fmla="*/ 3987 w 647725"/>
              <a:gd name="connsiteY1" fmla="*/ 1309420 h 4755980"/>
              <a:gd name="connsiteX2" fmla="*/ 377062 w 647725"/>
              <a:gd name="connsiteY2" fmla="*/ 4411065 h 4755980"/>
              <a:gd name="connsiteX3" fmla="*/ 406323 w 647725"/>
              <a:gd name="connsiteY3" fmla="*/ 4542739 h 4755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7725" h="4755980">
                <a:moveTo>
                  <a:pt x="647725" y="0"/>
                </a:moveTo>
                <a:cubicBezTo>
                  <a:pt x="348411" y="287121"/>
                  <a:pt x="49098" y="574242"/>
                  <a:pt x="3987" y="1309420"/>
                </a:cubicBezTo>
                <a:cubicBezTo>
                  <a:pt x="-41124" y="2044598"/>
                  <a:pt x="310006" y="3872179"/>
                  <a:pt x="377062" y="4411065"/>
                </a:cubicBezTo>
                <a:cubicBezTo>
                  <a:pt x="444118" y="4949952"/>
                  <a:pt x="425220" y="4746345"/>
                  <a:pt x="406323" y="4542739"/>
                </a:cubicBezTo>
              </a:path>
            </a:pathLst>
          </a:custGeom>
          <a:noFill/>
          <a:ln cap="rnd">
            <a:solidFill>
              <a:srgbClr val="E2002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19F5EED5-84E5-332E-F2A0-A379DFD08969}"/>
              </a:ext>
            </a:extLst>
          </p:cNvPr>
          <p:cNvSpPr/>
          <p:nvPr/>
        </p:nvSpPr>
        <p:spPr>
          <a:xfrm>
            <a:off x="259061" y="3127069"/>
            <a:ext cx="460857" cy="460857"/>
          </a:xfrm>
          <a:prstGeom prst="ellipse">
            <a:avLst/>
          </a:prstGeom>
          <a:solidFill>
            <a:srgbClr val="E200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id="{A30D2C52-0C34-428C-0939-A7544445CC67}"/>
              </a:ext>
            </a:extLst>
          </p:cNvPr>
          <p:cNvSpPr/>
          <p:nvPr/>
        </p:nvSpPr>
        <p:spPr>
          <a:xfrm>
            <a:off x="329981" y="3922972"/>
            <a:ext cx="460857" cy="460857"/>
          </a:xfrm>
          <a:prstGeom prst="ellipse">
            <a:avLst/>
          </a:prstGeom>
          <a:solidFill>
            <a:srgbClr val="E200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9631B0E1-7EF2-3CEB-3D70-97CC9807620E}"/>
              </a:ext>
            </a:extLst>
          </p:cNvPr>
          <p:cNvSpPr/>
          <p:nvPr/>
        </p:nvSpPr>
        <p:spPr>
          <a:xfrm>
            <a:off x="227235" y="2308014"/>
            <a:ext cx="460857" cy="460857"/>
          </a:xfrm>
          <a:prstGeom prst="ellipse">
            <a:avLst/>
          </a:prstGeom>
          <a:solidFill>
            <a:srgbClr val="E200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Ovale 11">
            <a:extLst>
              <a:ext uri="{FF2B5EF4-FFF2-40B4-BE49-F238E27FC236}">
                <a16:creationId xmlns:a16="http://schemas.microsoft.com/office/drawing/2014/main" id="{5A5948CB-1EFD-2508-677A-C832FE51D977}"/>
              </a:ext>
            </a:extLst>
          </p:cNvPr>
          <p:cNvSpPr/>
          <p:nvPr/>
        </p:nvSpPr>
        <p:spPr>
          <a:xfrm>
            <a:off x="482381" y="4710826"/>
            <a:ext cx="460857" cy="460857"/>
          </a:xfrm>
          <a:prstGeom prst="ellipse">
            <a:avLst/>
          </a:prstGeom>
          <a:solidFill>
            <a:srgbClr val="E200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9194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8011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3953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0793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8615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4270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0094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A098BBCB-9A8C-6A4F-88CA-94761953834D}"/>
              </a:ext>
            </a:extLst>
          </p:cNvPr>
          <p:cNvSpPr txBox="1"/>
          <p:nvPr/>
        </p:nvSpPr>
        <p:spPr>
          <a:xfrm>
            <a:off x="898933" y="1578875"/>
            <a:ext cx="10193412" cy="482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000" b="1" i="0" u="none" strike="noStrike" kern="1200" cap="none" spc="0" normalizeH="0" baseline="0" noProof="0" dirty="0">
                <a:ln>
                  <a:noFill/>
                </a:ln>
                <a:solidFill>
                  <a:srgbClr val="E2002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Condividi le procedure di emergenza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FCB2FC4-BFC4-A042-BC87-0D5078D109E6}"/>
              </a:ext>
            </a:extLst>
          </p:cNvPr>
          <p:cNvSpPr txBox="1"/>
          <p:nvPr/>
        </p:nvSpPr>
        <p:spPr>
          <a:xfrm>
            <a:off x="1278074" y="1932971"/>
            <a:ext cx="1019341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i="1" dirty="0">
                <a:solidFill>
                  <a:srgbClr val="4C6065"/>
                </a:solidFill>
              </a:rPr>
              <a:t>Contesto: </a:t>
            </a:r>
            <a:r>
              <a:rPr kumimoji="0" lang="it-IT" sz="2400" b="0" i="1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caso di riunioni, formazioni, momenti informali per parlare di sicurezza, revisione delle procedure.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75946D3-2EF9-628A-3438-6C45C2747B47}"/>
              </a:ext>
            </a:extLst>
          </p:cNvPr>
          <p:cNvSpPr txBox="1"/>
          <p:nvPr/>
        </p:nvSpPr>
        <p:spPr>
          <a:xfrm>
            <a:off x="999294" y="282462"/>
            <a:ext cx="10193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0" i="0" u="none" strike="noStrike" spc="30" baseline="0" dirty="0">
                <a:solidFill>
                  <a:srgbClr val="E20026"/>
                </a:solidFill>
                <a:latin typeface="Impact" panose="020B0806030902050204" pitchFamily="34" charset="0"/>
              </a:rPr>
              <a:t>TEMA: SICUREZZA ED EMERGENZA </a:t>
            </a:r>
            <a:endParaRPr lang="it-IT" sz="3600" b="0" spc="30" baseline="0" dirty="0">
              <a:solidFill>
                <a:srgbClr val="E20026"/>
              </a:solidFill>
              <a:latin typeface="Impact" panose="020B0806030902050204" pitchFamily="34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177EDB9B-0A85-C0FC-4991-42C33A8199A9}"/>
              </a:ext>
            </a:extLst>
          </p:cNvPr>
          <p:cNvSpPr txBox="1"/>
          <p:nvPr/>
        </p:nvSpPr>
        <p:spPr>
          <a:xfrm>
            <a:off x="798572" y="3152656"/>
            <a:ext cx="10193412" cy="482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  <a:defRPr/>
            </a:pPr>
            <a:r>
              <a:rPr lang="it-IT" sz="3000" b="1" dirty="0">
                <a:solidFill>
                  <a:srgbClr val="E20026"/>
                </a:solidFill>
              </a:rPr>
              <a:t>2. Proponi una formula ingaggiante per le prove di evacuazione 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9ACD8845-F766-7A1D-BBBC-F1D7645C5048}"/>
              </a:ext>
            </a:extLst>
          </p:cNvPr>
          <p:cNvSpPr txBox="1"/>
          <p:nvPr/>
        </p:nvSpPr>
        <p:spPr>
          <a:xfrm>
            <a:off x="1144259" y="3462668"/>
            <a:ext cx="10193412" cy="846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i="1" dirty="0">
                <a:solidFill>
                  <a:srgbClr val="4C6065"/>
                </a:solidFill>
              </a:rPr>
              <a:t>Contesto: prova periodica in azienda (coinvolgimento di tutta la popolazione aziendale)</a:t>
            </a:r>
            <a:r>
              <a:rPr kumimoji="0" lang="it-IT" sz="2400" b="0" i="1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7126CE03-2FD8-8857-F44B-E2F1555BCD6C}"/>
              </a:ext>
            </a:extLst>
          </p:cNvPr>
          <p:cNvSpPr txBox="1"/>
          <p:nvPr/>
        </p:nvSpPr>
        <p:spPr>
          <a:xfrm>
            <a:off x="798572" y="4667414"/>
            <a:ext cx="10193412" cy="482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  <a:defRPr/>
            </a:pPr>
            <a:r>
              <a:rPr lang="it-IT" sz="3000" b="1" dirty="0">
                <a:solidFill>
                  <a:srgbClr val="E20026"/>
                </a:solidFill>
              </a:rPr>
              <a:t>3. Parcheggia l’auto rivolta verso l’uscita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C9FD8EA2-CBD4-A79A-72AD-AE875E5953F3}"/>
              </a:ext>
            </a:extLst>
          </p:cNvPr>
          <p:cNvSpPr txBox="1"/>
          <p:nvPr/>
        </p:nvSpPr>
        <p:spPr>
          <a:xfrm>
            <a:off x="1144259" y="4991902"/>
            <a:ext cx="10193412" cy="846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i="1" dirty="0">
                <a:solidFill>
                  <a:srgbClr val="4C6065"/>
                </a:solidFill>
              </a:rPr>
              <a:t>Contesto: momenti di sensibilizzazione, istruzioni operative (coinvolgimento di tutta la popolazione aziendale)</a:t>
            </a:r>
            <a:r>
              <a:rPr kumimoji="0" lang="it-IT" sz="2400" b="0" i="1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6470425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763</TotalTime>
  <Words>1298</Words>
  <Application>Microsoft Office PowerPoint</Application>
  <PresentationFormat>Widescreen</PresentationFormat>
  <Paragraphs>132</Paragraphs>
  <Slides>28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28</vt:i4>
      </vt:variant>
    </vt:vector>
  </HeadingPairs>
  <TitlesOfParts>
    <vt:vector size="36" baseType="lpstr">
      <vt:lpstr>Arial</vt:lpstr>
      <vt:lpstr>Calibri</vt:lpstr>
      <vt:lpstr>Calibri Light</vt:lpstr>
      <vt:lpstr>Impact</vt:lpstr>
      <vt:lpstr>Lucida Handwriting</vt:lpstr>
      <vt:lpstr>Verdana</vt:lpstr>
      <vt:lpstr>Tema di Office</vt:lpstr>
      <vt:lpstr>1_Tema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Candioli Pack</dc:creator>
  <cp:lastModifiedBy>Isabella Abrate</cp:lastModifiedBy>
  <cp:revision>72</cp:revision>
  <dcterms:created xsi:type="dcterms:W3CDTF">2022-03-09T09:33:06Z</dcterms:created>
  <dcterms:modified xsi:type="dcterms:W3CDTF">2024-03-27T10:04:57Z</dcterms:modified>
</cp:coreProperties>
</file>